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0" r:id="rId3"/>
    <p:sldId id="306" r:id="rId4"/>
    <p:sldId id="314" r:id="rId5"/>
    <p:sldId id="315" r:id="rId6"/>
    <p:sldId id="322" r:id="rId7"/>
    <p:sldId id="325" r:id="rId8"/>
    <p:sldId id="323" r:id="rId9"/>
    <p:sldId id="324" r:id="rId10"/>
    <p:sldId id="316" r:id="rId11"/>
    <p:sldId id="309" r:id="rId12"/>
    <p:sldId id="310" r:id="rId13"/>
    <p:sldId id="311" r:id="rId14"/>
    <p:sldId id="308" r:id="rId15"/>
    <p:sldId id="285" r:id="rId16"/>
    <p:sldId id="282" r:id="rId17"/>
    <p:sldId id="317" r:id="rId18"/>
    <p:sldId id="318" r:id="rId19"/>
    <p:sldId id="320" r:id="rId20"/>
    <p:sldId id="321" r:id="rId21"/>
    <p:sldId id="326" r:id="rId22"/>
    <p:sldId id="2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6" d="100"/>
          <a:sy n="76" d="100"/>
        </p:scale>
        <p:origin x="12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F69EA-1AD9-401C-80AB-A9C2276E43BF}" type="datetimeFigureOut">
              <a:rPr lang="en-US" smtClean="0"/>
              <a:t>11/11/2019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672D2-FBB3-45B9-8089-06B138CF6C09}" type="slidenum">
              <a:rPr lang="en-US" smtClean="0"/>
              <a:t>‹#›</a:t>
            </a:fld>
            <a:endParaRPr lang="en-US"/>
          </a:p>
        </p:txBody>
      </p:sp>
    </p:spTree>
    <p:extLst>
      <p:ext uri="{BB962C8B-B14F-4D97-AF65-F5344CB8AC3E}">
        <p14:creationId xmlns:p14="http://schemas.microsoft.com/office/powerpoint/2010/main" val="135710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2C7FA-2FA2-4C63-A95F-348FF36FB9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89692D-DB09-47DC-9E61-8EC0E3F0FC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DF9CBC-A80C-4146-BAA7-E2EEC5D4928E}"/>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E27BFC60-18EB-40FA-AA3D-AFF4D619F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95359-732F-4AB2-B6A7-08B3AF3B9D7C}"/>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4378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ED66-B958-4B5E-BAB8-1EB7939293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1657C4-A6B2-4699-B27D-8F0E8062C5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769A1-21B1-4C70-8C99-D206078875C6}"/>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45C733B1-9DCD-45D9-83AE-1065C4AC1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8B156-0DA5-4F21-A73E-C1D604804DD6}"/>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334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B710E-6AE8-40DC-A55D-F38EAAB141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37E317-1865-4763-828D-A2D65E73AF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8C56E-E146-4B56-9BBB-D543B01C00C6}"/>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5E187C63-9EEA-4610-AC00-B7F537099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9B0B2-A5C9-468A-8929-56D6AE11A3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63622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F6973-12A5-4280-B29B-CF5C4EB722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0F89BE-2F98-4C93-AD8C-6894680480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733D6-CCB5-4BFA-BFA3-CE8CA3B023EA}"/>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AC47B3D9-435C-4E3B-A9B4-9A24EECCA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1D1DF-0673-4E36-8A0D-4105B9CD4C2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0165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ECED-A355-4B9D-A6EF-1529C4795B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E2FF6F-9446-44BA-A5E9-0C68E9A480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5FEDC0-51AA-46E7-9AF7-419B2223CE25}"/>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57F9246E-A55E-4859-B9E3-5DAE58F50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78ABD-6ED7-41C9-8022-2850585469F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60113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BCC0-2C7B-451D-89A3-52EAFD3C95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632BD8-4F22-4448-8FA9-B520F824A3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6B2861-6C11-4466-A833-907861F69A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3C83CE-44DD-4FE6-A6C3-B040822FE429}"/>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6" name="Footer Placeholder 5">
            <a:extLst>
              <a:ext uri="{FF2B5EF4-FFF2-40B4-BE49-F238E27FC236}">
                <a16:creationId xmlns:a16="http://schemas.microsoft.com/office/drawing/2014/main" id="{37E8DC06-24A2-4FE5-91AE-52DB76990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AF807-151F-40A6-9AEF-91D2B47A16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47546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9C62-9F4F-4325-A9F3-EEC5306DE2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DF1A84-7E95-4449-B3F3-C8C45E5021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9D9DBA-9AEB-41E7-AD47-3A330216F8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883BD7-DAEC-482E-96BF-904FD718B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B35274-AFEA-46BD-8B8F-F4C62DAEAB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F8810-DC9B-4DC7-AB52-0544D1F851D0}"/>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8" name="Footer Placeholder 7">
            <a:extLst>
              <a:ext uri="{FF2B5EF4-FFF2-40B4-BE49-F238E27FC236}">
                <a16:creationId xmlns:a16="http://schemas.microsoft.com/office/drawing/2014/main" id="{CC4683D3-726C-404F-BE12-B7AE46E1B4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929E7-7BD2-4D3D-BEAD-E53991F4A96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229555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1DE6-9273-41D0-8724-1B1BE77BEB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8C27F0-FCDB-48EC-97E4-9871F59B3DF1}"/>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4" name="Footer Placeholder 3">
            <a:extLst>
              <a:ext uri="{FF2B5EF4-FFF2-40B4-BE49-F238E27FC236}">
                <a16:creationId xmlns:a16="http://schemas.microsoft.com/office/drawing/2014/main" id="{8111ED5F-D313-4EFB-B65B-98588B7E38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AFD7FF-4F01-49C0-AC03-FA37C7F48FF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52839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14D1C2-817D-45A5-95C8-680BBB6838C4}"/>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3" name="Footer Placeholder 2">
            <a:extLst>
              <a:ext uri="{FF2B5EF4-FFF2-40B4-BE49-F238E27FC236}">
                <a16:creationId xmlns:a16="http://schemas.microsoft.com/office/drawing/2014/main" id="{CA19A5D8-A23C-4E23-BF70-71B84A5CC3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F76E31-F071-46E7-A5E9-A853AFA8E48D}"/>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96088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23E2-D977-4B46-999E-3C41B3119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B4A6B9-3481-43D7-B424-9BAEA7A324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29D651-8B32-4388-9F32-37DF953A2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D96ECF-A042-4725-AC50-A90C48637C54}"/>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6" name="Footer Placeholder 5">
            <a:extLst>
              <a:ext uri="{FF2B5EF4-FFF2-40B4-BE49-F238E27FC236}">
                <a16:creationId xmlns:a16="http://schemas.microsoft.com/office/drawing/2014/main" id="{A8E7740F-DADC-4C97-A7BB-94C928480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7A7D43-A929-4F0F-B4F6-DF36FB03E88B}"/>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276123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94AA-7402-45F6-85DB-2BE6765EE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4534F8-20FB-4CC8-BFAF-47D6ADE07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738478-34C0-4106-B66A-3D63CF7C2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421583-4CEE-4631-AE35-20D7E9B77DB9}"/>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6" name="Footer Placeholder 5">
            <a:extLst>
              <a:ext uri="{FF2B5EF4-FFF2-40B4-BE49-F238E27FC236}">
                <a16:creationId xmlns:a16="http://schemas.microsoft.com/office/drawing/2014/main" id="{C5B92363-DCEF-4E3B-89DE-AE6C7A70E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E1A043-B6B2-4D66-9DAC-5BF7A9D351C0}"/>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37213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14E79-237D-4442-9931-21D6F1480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B8719B-65E1-492A-AEC6-D8A045486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7C934-6CD7-4797-919E-5D71C4FD59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54A10C31-DC00-4FB4-B519-C97DB50128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B70DDE-3DC2-4E1B-BF37-3A5E9CC711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15FA2-CBF0-41B0-BE2D-7F01F859633F}" type="slidenum">
              <a:rPr lang="en-US" smtClean="0"/>
              <a:t>‹#›</a:t>
            </a:fld>
            <a:endParaRPr lang="en-US"/>
          </a:p>
        </p:txBody>
      </p:sp>
    </p:spTree>
    <p:extLst>
      <p:ext uri="{BB962C8B-B14F-4D97-AF65-F5344CB8AC3E}">
        <p14:creationId xmlns:p14="http://schemas.microsoft.com/office/powerpoint/2010/main" val="244897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net.jogtar.hu/jogszabaly?docid=A0400030.TV"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nepszava.hu/3009037_perelhetnek-a-devizahitelesek-az-europai-birosag-dontese-szerint"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uropa.eu/european-union/about-eu/institutions-bodies/court-justice_hu"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just"/>
            <a:endParaRPr lang="en-US" sz="3200" b="1"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37736" y="2710643"/>
            <a:ext cx="9144000" cy="3552134"/>
          </a:xfrm>
        </p:spPr>
        <p:txBody>
          <a:bodyPr>
            <a:normAutofit/>
          </a:bodyPr>
          <a:lstStyle/>
          <a:p>
            <a:endParaRPr lang="en-US" b="1" i="1" u="sng" dirty="0">
              <a:solidFill>
                <a:schemeClr val="accent4">
                  <a:lumMod val="75000"/>
                </a:schemeClr>
              </a:solidFill>
            </a:endParaRPr>
          </a:p>
          <a:p>
            <a:r>
              <a:rPr lang="en-US" b="1" i="1" u="sng" dirty="0">
                <a:solidFill>
                  <a:schemeClr val="accent4">
                    <a:lumMod val="75000"/>
                  </a:schemeClr>
                </a:solidFill>
              </a:rPr>
              <a:t>Az Eu Jogrendszere</a:t>
            </a:r>
          </a:p>
          <a:p>
            <a:r>
              <a:rPr lang="en-US" b="1" i="1" u="sng" dirty="0" smtClean="0">
                <a:solidFill>
                  <a:schemeClr val="accent4">
                    <a:lumMod val="75000"/>
                  </a:schemeClr>
                </a:solidFill>
              </a:rPr>
              <a:t>INITB13</a:t>
            </a:r>
            <a:r>
              <a:rPr lang="hu-HU" b="1" i="1" u="sng" dirty="0" smtClean="0">
                <a:solidFill>
                  <a:schemeClr val="accent4">
                    <a:lumMod val="75000"/>
                  </a:schemeClr>
                </a:solidFill>
              </a:rPr>
              <a:t>3</a:t>
            </a:r>
            <a:endParaRPr lang="en-US" b="1" i="1" u="sng" dirty="0">
              <a:solidFill>
                <a:schemeClr val="accent4">
                  <a:lumMod val="75000"/>
                </a:schemeClr>
              </a:solidFill>
            </a:endParaRPr>
          </a:p>
          <a:p>
            <a:r>
              <a:rPr lang="en-US" b="1" i="1" u="sng" dirty="0">
                <a:solidFill>
                  <a:schemeClr val="accent4">
                    <a:lumMod val="75000"/>
                  </a:schemeClr>
                </a:solidFill>
              </a:rPr>
              <a:t>Dr. Szirbik </a:t>
            </a:r>
            <a:r>
              <a:rPr lang="en-US" b="1" i="1" u="sng" dirty="0" err="1">
                <a:solidFill>
                  <a:schemeClr val="accent4">
                    <a:lumMod val="75000"/>
                  </a:schemeClr>
                </a:solidFill>
              </a:rPr>
              <a:t>Miklós</a:t>
            </a:r>
            <a:r>
              <a:rPr lang="en-US" b="1" i="1" u="sng" dirty="0">
                <a:solidFill>
                  <a:schemeClr val="accent4">
                    <a:lumMod val="75000"/>
                  </a:schemeClr>
                </a:solidFill>
              </a:rPr>
              <a:t>, LL.M.</a:t>
            </a:r>
          </a:p>
          <a:p>
            <a:r>
              <a:rPr lang="en-US" b="1" i="1" u="sng" dirty="0">
                <a:solidFill>
                  <a:schemeClr val="accent4">
                    <a:lumMod val="75000"/>
                  </a:schemeClr>
                </a:solidFill>
              </a:rPr>
              <a:t>2019.10.21.</a:t>
            </a:r>
          </a:p>
          <a:p>
            <a:endParaRPr lang="en-US" b="1" i="1" u="sng" dirty="0">
              <a:solidFill>
                <a:schemeClr val="accent4">
                  <a:lumMod val="75000"/>
                </a:schemeClr>
              </a:solidFill>
            </a:endParaRPr>
          </a:p>
          <a:p>
            <a:endParaRPr lang="en-US" b="1" i="1" u="sng" dirty="0">
              <a:solidFill>
                <a:schemeClr val="accent4">
                  <a:lumMod val="75000"/>
                </a:schemeClr>
              </a:solidFill>
            </a:endParaRPr>
          </a:p>
        </p:txBody>
      </p:sp>
    </p:spTree>
    <p:extLst>
      <p:ext uri="{BB962C8B-B14F-4D97-AF65-F5344CB8AC3E}">
        <p14:creationId xmlns:p14="http://schemas.microsoft.com/office/powerpoint/2010/main" val="170391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7433187" y="4044768"/>
            <a:ext cx="3958691" cy="1671819"/>
          </a:xfrm>
        </p:spPr>
        <p:txBody>
          <a:bodyPr anchor="t">
            <a:normAutofit/>
          </a:bodyPr>
          <a:lstStyle/>
          <a:p>
            <a:pPr algn="l"/>
            <a:r>
              <a:rPr lang="en-US" sz="4400" b="1" u="sng" dirty="0" err="1"/>
              <a:t>EuB</a:t>
            </a:r>
            <a:r>
              <a:rPr lang="en-US" sz="4400" b="1" u="sng" dirty="0"/>
              <a:t> </a:t>
            </a:r>
            <a:r>
              <a:rPr lang="en-US" sz="4400" b="1" u="sng" dirty="0" err="1"/>
              <a:t>statisztikák</a:t>
            </a:r>
            <a:endParaRPr lang="hu-HU" sz="4400" b="1" u="sng" dirty="0"/>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6072446" y="2793291"/>
            <a:ext cx="5319431" cy="972180"/>
          </a:xfrm>
        </p:spPr>
        <p:txBody>
          <a:bodyPr anchor="b">
            <a:normAutofit/>
          </a:bodyPr>
          <a:lstStyle/>
          <a:p>
            <a:pPr algn="l"/>
            <a:endParaRPr lang="hu-HU" sz="2000" b="1"/>
          </a:p>
        </p:txBody>
      </p:sp>
      <p:sp>
        <p:nvSpPr>
          <p:cNvPr id="20" name="Freeform: Shape 19">
            <a:extLst>
              <a:ext uri="{FF2B5EF4-FFF2-40B4-BE49-F238E27FC236}">
                <a16:creationId xmlns:a16="http://schemas.microsoft.com/office/drawing/2014/main" id="{0C526D66-3621-4347-B1EF-342CBF4DB9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3466"/>
            <a:ext cx="5393770" cy="6374535"/>
          </a:xfrm>
          <a:custGeom>
            <a:avLst/>
            <a:gdLst>
              <a:gd name="connsiteX0" fmla="*/ 2047752 w 5393770"/>
              <a:gd name="connsiteY0" fmla="*/ 0 h 6374535"/>
              <a:gd name="connsiteX1" fmla="*/ 5393770 w 5393770"/>
              <a:gd name="connsiteY1" fmla="*/ 3346018 h 6374535"/>
              <a:gd name="connsiteX2" fmla="*/ 3642663 w 5393770"/>
              <a:gd name="connsiteY2" fmla="*/ 6288190 h 6374535"/>
              <a:gd name="connsiteX3" fmla="*/ 3463422 w 5393770"/>
              <a:gd name="connsiteY3" fmla="*/ 6374535 h 6374535"/>
              <a:gd name="connsiteX4" fmla="*/ 624279 w 5393770"/>
              <a:gd name="connsiteY4" fmla="*/ 6374535 h 6374535"/>
              <a:gd name="connsiteX5" fmla="*/ 382249 w 5393770"/>
              <a:gd name="connsiteY5" fmla="*/ 6248727 h 6374535"/>
              <a:gd name="connsiteX6" fmla="*/ 143729 w 5393770"/>
              <a:gd name="connsiteY6" fmla="*/ 6097845 h 6374535"/>
              <a:gd name="connsiteX7" fmla="*/ 0 w 5393770"/>
              <a:gd name="connsiteY7" fmla="*/ 5989017 h 6374535"/>
              <a:gd name="connsiteX8" fmla="*/ 0 w 5393770"/>
              <a:gd name="connsiteY8" fmla="*/ 703020 h 6374535"/>
              <a:gd name="connsiteX9" fmla="*/ 143728 w 5393770"/>
              <a:gd name="connsiteY9" fmla="*/ 594191 h 6374535"/>
              <a:gd name="connsiteX10" fmla="*/ 2047752 w 5393770"/>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3770" h="6374535">
                <a:moveTo>
                  <a:pt x="2047752" y="0"/>
                </a:moveTo>
                <a:cubicBezTo>
                  <a:pt x="3895707" y="0"/>
                  <a:pt x="5393770" y="1498063"/>
                  <a:pt x="5393770" y="3346018"/>
                </a:cubicBezTo>
                <a:cubicBezTo>
                  <a:pt x="5393770" y="4616487"/>
                  <a:pt x="4685701" y="5721578"/>
                  <a:pt x="3642663" y="6288190"/>
                </a:cubicBezTo>
                <a:lnTo>
                  <a:pt x="3463422" y="6374535"/>
                </a:lnTo>
                <a:lnTo>
                  <a:pt x="624279" y="6374535"/>
                </a:lnTo>
                <a:lnTo>
                  <a:pt x="382249" y="6248727"/>
                </a:lnTo>
                <a:cubicBezTo>
                  <a:pt x="300507" y="6201724"/>
                  <a:pt x="220937" y="6151368"/>
                  <a:pt x="143729" y="6097845"/>
                </a:cubicBezTo>
                <a:lnTo>
                  <a:pt x="0" y="5989017"/>
                </a:lnTo>
                <a:lnTo>
                  <a:pt x="0" y="703020"/>
                </a:lnTo>
                <a:lnTo>
                  <a:pt x="143728" y="594191"/>
                </a:lnTo>
                <a:cubicBezTo>
                  <a:pt x="684187" y="219535"/>
                  <a:pt x="1340332" y="0"/>
                  <a:pt x="204775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193166D-DDF1-4F9A-A786-A7AEF5375C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7373"/>
            <a:ext cx="5229863" cy="6210629"/>
          </a:xfrm>
          <a:custGeom>
            <a:avLst/>
            <a:gdLst>
              <a:gd name="connsiteX0" fmla="*/ 2047751 w 5229863"/>
              <a:gd name="connsiteY0" fmla="*/ 0 h 6210629"/>
              <a:gd name="connsiteX1" fmla="*/ 5229863 w 5229863"/>
              <a:gd name="connsiteY1" fmla="*/ 3182112 h 6210629"/>
              <a:gd name="connsiteX2" fmla="*/ 3286373 w 5229863"/>
              <a:gd name="connsiteY2" fmla="*/ 6114158 h 6210629"/>
              <a:gd name="connsiteX3" fmla="*/ 3022794 w 5229863"/>
              <a:gd name="connsiteY3" fmla="*/ 6210629 h 6210629"/>
              <a:gd name="connsiteX4" fmla="*/ 1077939 w 5229863"/>
              <a:gd name="connsiteY4" fmla="*/ 6210629 h 6210629"/>
              <a:gd name="connsiteX5" fmla="*/ 953634 w 5229863"/>
              <a:gd name="connsiteY5" fmla="*/ 6171135 h 6210629"/>
              <a:gd name="connsiteX6" fmla="*/ 23632 w 5229863"/>
              <a:gd name="connsiteY6" fmla="*/ 5637585 h 6210629"/>
              <a:gd name="connsiteX7" fmla="*/ 0 w 5229863"/>
              <a:gd name="connsiteY7" fmla="*/ 5616107 h 6210629"/>
              <a:gd name="connsiteX8" fmla="*/ 0 w 5229863"/>
              <a:gd name="connsiteY8" fmla="*/ 748118 h 6210629"/>
              <a:gd name="connsiteX9" fmla="*/ 23632 w 5229863"/>
              <a:gd name="connsiteY9" fmla="*/ 726640 h 6210629"/>
              <a:gd name="connsiteX10" fmla="*/ 2047751 w 5229863"/>
              <a:gd name="connsiteY10" fmla="*/ 0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9863" h="6210629">
                <a:moveTo>
                  <a:pt x="2047751" y="0"/>
                </a:moveTo>
                <a:cubicBezTo>
                  <a:pt x="3805183" y="0"/>
                  <a:pt x="5229863" y="1424680"/>
                  <a:pt x="5229863" y="3182112"/>
                </a:cubicBezTo>
                <a:cubicBezTo>
                  <a:pt x="5229863" y="4500186"/>
                  <a:pt x="4428481" y="5631087"/>
                  <a:pt x="3286373" y="6114158"/>
                </a:cubicBezTo>
                <a:lnTo>
                  <a:pt x="3022794" y="6210629"/>
                </a:lnTo>
                <a:lnTo>
                  <a:pt x="1077939" y="6210629"/>
                </a:lnTo>
                <a:lnTo>
                  <a:pt x="953634" y="6171135"/>
                </a:lnTo>
                <a:cubicBezTo>
                  <a:pt x="612471" y="6046219"/>
                  <a:pt x="298661" y="5864559"/>
                  <a:pt x="23632" y="5637585"/>
                </a:cubicBezTo>
                <a:lnTo>
                  <a:pt x="0" y="5616107"/>
                </a:lnTo>
                <a:lnTo>
                  <a:pt x="0" y="748118"/>
                </a:lnTo>
                <a:lnTo>
                  <a:pt x="23632" y="726640"/>
                </a:lnTo>
                <a:cubicBezTo>
                  <a:pt x="573689" y="272693"/>
                  <a:pt x="1278875" y="0"/>
                  <a:pt x="20477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8A177BCC-4208-4795-8572-4D623BA1E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E4EE7214-AC05-465E-A501-65AA04EF5E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8355" y="2"/>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C351316-CC91-41BB-BFCD-833ACA5109CD}"/>
              </a:ext>
            </a:extLst>
          </p:cNvPr>
          <p:cNvPicPr>
            <a:picLocks noChangeAspect="1"/>
          </p:cNvPicPr>
          <p:nvPr/>
        </p:nvPicPr>
        <p:blipFill>
          <a:blip r:embed="rId2"/>
          <a:stretch>
            <a:fillRect/>
          </a:stretch>
        </p:blipFill>
        <p:spPr>
          <a:xfrm>
            <a:off x="-44225" y="1627617"/>
            <a:ext cx="7189037" cy="4583009"/>
          </a:xfrm>
          <a:prstGeom prst="rect">
            <a:avLst/>
          </a:prstGeom>
        </p:spPr>
      </p:pic>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3"/>
          <a:stretch>
            <a:fillRect/>
          </a:stretch>
        </p:blipFill>
        <p:spPr>
          <a:xfrm>
            <a:off x="6445913" y="505863"/>
            <a:ext cx="2124076" cy="1038437"/>
          </a:xfrm>
          <a:prstGeom prst="rect">
            <a:avLst/>
          </a:prstGeom>
        </p:spPr>
      </p:pic>
    </p:spTree>
    <p:extLst>
      <p:ext uri="{BB962C8B-B14F-4D97-AF65-F5344CB8AC3E}">
        <p14:creationId xmlns:p14="http://schemas.microsoft.com/office/powerpoint/2010/main" val="160943350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136428" y="627564"/>
            <a:ext cx="7474172" cy="1325563"/>
          </a:xfrm>
        </p:spPr>
        <p:txBody>
          <a:bodyPr vert="horz" lIns="91440" tIns="45720" rIns="91440" bIns="45720" rtlCol="0" anchor="ctr">
            <a:normAutofit fontScale="90000"/>
          </a:bodyPr>
          <a:lstStyle/>
          <a:p>
            <a:r>
              <a:rPr lang="hu-HU" sz="2400" b="1" u="sng" kern="1200" dirty="0">
                <a:solidFill>
                  <a:schemeClr val="tx1"/>
                </a:solidFill>
                <a:latin typeface="+mj-lt"/>
                <a:ea typeface="+mj-ea"/>
                <a:cs typeface="+mj-cs"/>
              </a:rPr>
              <a:t>Az </a:t>
            </a:r>
            <a:r>
              <a:rPr lang="hu-HU" sz="2400" b="1" u="sng" kern="1200" dirty="0" err="1">
                <a:solidFill>
                  <a:schemeClr val="tx1"/>
                </a:solidFill>
                <a:latin typeface="+mj-lt"/>
                <a:ea typeface="+mj-ea"/>
                <a:cs typeface="+mj-cs"/>
              </a:rPr>
              <a:t>EuB</a:t>
            </a:r>
            <a:r>
              <a:rPr lang="hu-HU" sz="2400" b="1" u="sng" kern="1200" dirty="0">
                <a:solidFill>
                  <a:schemeClr val="tx1"/>
                </a:solidFill>
                <a:latin typeface="+mj-lt"/>
                <a:ea typeface="+mj-ea"/>
                <a:cs typeface="+mj-cs"/>
              </a:rPr>
              <a:t> esetjoga a nemzeti jog és </a:t>
            </a:r>
            <a:r>
              <a:rPr lang="hu-HU" sz="2400" b="1" u="sng" kern="1200" dirty="0" err="1">
                <a:solidFill>
                  <a:schemeClr val="tx1"/>
                </a:solidFill>
                <a:latin typeface="+mj-lt"/>
                <a:ea typeface="+mj-ea"/>
                <a:cs typeface="+mj-cs"/>
              </a:rPr>
              <a:t>az</a:t>
            </a:r>
            <a:r>
              <a:rPr lang="hu-HU" sz="2400" b="1" u="sng" dirty="0" err="1"/>
              <a:t>Európai</a:t>
            </a:r>
            <a:r>
              <a:rPr lang="hu-HU" sz="2400" b="1" u="sng" dirty="0"/>
              <a:t> jog közötti viszony tekintetében</a:t>
            </a:r>
            <a:r>
              <a:rPr lang="en-US" sz="4400" b="1" u="sng" kern="1200" dirty="0">
                <a:solidFill>
                  <a:schemeClr val="tx1"/>
                </a:solidFill>
                <a:latin typeface="+mj-lt"/>
                <a:ea typeface="+mj-ea"/>
                <a:cs typeface="+mj-cs"/>
              </a:rPr>
              <a:t/>
            </a:r>
            <a:br>
              <a:rPr lang="en-US" sz="4400" b="1" u="sng" kern="1200" dirty="0">
                <a:solidFill>
                  <a:schemeClr val="tx1"/>
                </a:solidFill>
                <a:latin typeface="+mj-lt"/>
                <a:ea typeface="+mj-ea"/>
                <a:cs typeface="+mj-cs"/>
              </a:rPr>
            </a:br>
            <a:endParaRPr lang="en-US" sz="4400" b="1" u="sng" kern="1200" dirty="0">
              <a:solidFill>
                <a:schemeClr val="tx1"/>
              </a:solidFill>
              <a:latin typeface="+mj-lt"/>
              <a:ea typeface="+mj-ea"/>
              <a:cs typeface="+mj-cs"/>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540589" y="1466491"/>
            <a:ext cx="8070011" cy="4991818"/>
          </a:xfrm>
        </p:spPr>
        <p:txBody>
          <a:bodyPr vert="horz" lIns="91440" tIns="45720" rIns="91440" bIns="45720" rtlCol="0" anchor="ctr">
            <a:normAutofit fontScale="92500"/>
          </a:bodyPr>
          <a:lstStyle/>
          <a:p>
            <a:r>
              <a:rPr lang="en-US" sz="2300" b="1" kern="1200" dirty="0">
                <a:solidFill>
                  <a:schemeClr val="tx1"/>
                </a:solidFill>
                <a:latin typeface="+mn-lt"/>
                <a:ea typeface="+mn-ea"/>
                <a:cs typeface="+mn-cs"/>
              </a:rPr>
              <a:t>Costa </a:t>
            </a:r>
            <a:r>
              <a:rPr lang="en-US" sz="2300" b="1" kern="1200" dirty="0" err="1">
                <a:solidFill>
                  <a:schemeClr val="tx1"/>
                </a:solidFill>
                <a:latin typeface="+mn-lt"/>
                <a:ea typeface="+mn-ea"/>
                <a:cs typeface="+mn-cs"/>
              </a:rPr>
              <a:t>kontra</a:t>
            </a:r>
            <a:r>
              <a:rPr lang="en-US" sz="2300" b="1" kern="1200" dirty="0">
                <a:solidFill>
                  <a:schemeClr val="tx1"/>
                </a:solidFill>
                <a:latin typeface="+mn-lt"/>
                <a:ea typeface="+mn-ea"/>
                <a:cs typeface="+mn-cs"/>
              </a:rPr>
              <a:t> </a:t>
            </a:r>
            <a:r>
              <a:rPr lang="en-US" sz="2300" b="1" kern="1200" dirty="0" err="1">
                <a:solidFill>
                  <a:schemeClr val="tx1"/>
                </a:solidFill>
                <a:latin typeface="+mn-lt"/>
                <a:ea typeface="+mn-ea"/>
                <a:cs typeface="+mn-cs"/>
              </a:rPr>
              <a:t>E.N.E.L</a:t>
            </a:r>
            <a:r>
              <a:rPr lang="en-US" sz="2300" b="1" kern="1200" dirty="0">
                <a:solidFill>
                  <a:schemeClr val="tx1"/>
                </a:solidFill>
                <a:latin typeface="+mn-lt"/>
                <a:ea typeface="+mn-ea"/>
                <a:cs typeface="+mn-cs"/>
              </a:rPr>
              <a:t>. </a:t>
            </a:r>
          </a:p>
          <a:p>
            <a:pPr indent="-228600" algn="just">
              <a:buFont typeface="Arial" panose="020B0604020202020204" pitchFamily="34" charset="0"/>
              <a:buChar char="•"/>
            </a:pPr>
            <a:r>
              <a:rPr lang="en-US" sz="2300" kern="1200" dirty="0">
                <a:solidFill>
                  <a:schemeClr val="tx1"/>
                </a:solidFill>
                <a:latin typeface="+mn-lt"/>
                <a:ea typeface="+mn-ea"/>
                <a:cs typeface="+mn-cs"/>
              </a:rPr>
              <a:t>Az </a:t>
            </a:r>
            <a:r>
              <a:rPr lang="en-US" sz="2300" kern="1200" dirty="0" err="1">
                <a:solidFill>
                  <a:schemeClr val="tx1"/>
                </a:solidFill>
                <a:latin typeface="+mn-lt"/>
                <a:ea typeface="+mn-ea"/>
                <a:cs typeface="+mn-cs"/>
              </a:rPr>
              <a:t>olasz</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állam</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egy</a:t>
            </a:r>
            <a:r>
              <a:rPr lang="en-US" sz="2300" kern="1200" dirty="0">
                <a:solidFill>
                  <a:schemeClr val="tx1"/>
                </a:solidFill>
                <a:latin typeface="+mn-lt"/>
                <a:ea typeface="+mn-ea"/>
                <a:cs typeface="+mn-cs"/>
              </a:rPr>
              <a:t> 1962-es </a:t>
            </a:r>
            <a:r>
              <a:rPr lang="en-US" sz="2300" kern="1200" dirty="0" err="1">
                <a:solidFill>
                  <a:schemeClr val="tx1"/>
                </a:solidFill>
                <a:latin typeface="+mn-lt"/>
                <a:ea typeface="+mn-ea"/>
                <a:cs typeface="+mn-cs"/>
              </a:rPr>
              <a:t>törvénnyel</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államosította</a:t>
            </a:r>
            <a:r>
              <a:rPr lang="en-US" sz="2300" kern="1200" dirty="0">
                <a:solidFill>
                  <a:schemeClr val="tx1"/>
                </a:solidFill>
                <a:latin typeface="+mn-lt"/>
                <a:ea typeface="+mn-ea"/>
                <a:cs typeface="+mn-cs"/>
              </a:rPr>
              <a:t> a </a:t>
            </a:r>
            <a:r>
              <a:rPr lang="en-US" sz="2300" kern="1200" dirty="0" err="1">
                <a:solidFill>
                  <a:schemeClr val="tx1"/>
                </a:solidFill>
                <a:latin typeface="+mn-lt"/>
                <a:ea typeface="+mn-ea"/>
                <a:cs typeface="+mn-cs"/>
              </a:rPr>
              <a:t>villamosipari</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cégeket</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Vagyonukat</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az</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alperes</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E.N.E.L</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nevű</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cégbe</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csoportosította</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át</a:t>
            </a:r>
            <a:r>
              <a:rPr lang="en-US" sz="2300" kern="1200" dirty="0">
                <a:solidFill>
                  <a:schemeClr val="tx1"/>
                </a:solidFill>
                <a:latin typeface="+mn-lt"/>
                <a:ea typeface="+mn-ea"/>
                <a:cs typeface="+mn-cs"/>
              </a:rPr>
              <a:t>. A </a:t>
            </a:r>
            <a:r>
              <a:rPr lang="en-US" sz="2300" kern="1200" dirty="0" err="1">
                <a:solidFill>
                  <a:schemeClr val="tx1"/>
                </a:solidFill>
                <a:latin typeface="+mn-lt"/>
                <a:ea typeface="+mn-ea"/>
                <a:cs typeface="+mn-cs"/>
              </a:rPr>
              <a:t>felperes</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aki</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az</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államosított</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cég</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részvényese</a:t>
            </a:r>
            <a:r>
              <a:rPr lang="en-US" sz="2300" kern="1200" dirty="0">
                <a:solidFill>
                  <a:schemeClr val="tx1"/>
                </a:solidFill>
                <a:latin typeface="+mn-lt"/>
                <a:ea typeface="+mn-ea"/>
                <a:cs typeface="+mn-cs"/>
              </a:rPr>
              <a:t> volt, </a:t>
            </a:r>
            <a:r>
              <a:rPr lang="en-US" sz="2300" kern="1200" dirty="0" err="1">
                <a:solidFill>
                  <a:schemeClr val="tx1"/>
                </a:solidFill>
                <a:latin typeface="+mn-lt"/>
                <a:ea typeface="+mn-ea"/>
                <a:cs typeface="+mn-cs"/>
              </a:rPr>
              <a:t>egy</a:t>
            </a:r>
            <a:r>
              <a:rPr lang="en-US" sz="2300" kern="1200" dirty="0">
                <a:solidFill>
                  <a:schemeClr val="tx1"/>
                </a:solidFill>
                <a:latin typeface="+mn-lt"/>
                <a:ea typeface="+mn-ea"/>
                <a:cs typeface="+mn-cs"/>
              </a:rPr>
              <a:t> 1950 </a:t>
            </a:r>
            <a:r>
              <a:rPr lang="en-US" sz="2300" kern="1200" dirty="0" err="1">
                <a:solidFill>
                  <a:schemeClr val="tx1"/>
                </a:solidFill>
                <a:latin typeface="+mn-lt"/>
                <a:ea typeface="+mn-ea"/>
                <a:cs typeface="+mn-cs"/>
              </a:rPr>
              <a:t>lírás</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áramszámlát</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kapott</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alperes</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cégtől</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egy</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korábban</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államosított</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magáncég</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által</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szolgáltatott</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áram</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ellenértékeként</a:t>
            </a:r>
            <a:r>
              <a:rPr lang="en-US" sz="2300" kern="1200" dirty="0">
                <a:solidFill>
                  <a:schemeClr val="tx1"/>
                </a:solidFill>
                <a:latin typeface="+mn-lt"/>
                <a:ea typeface="+mn-ea"/>
                <a:cs typeface="+mn-cs"/>
              </a:rPr>
              <a:t>. A </a:t>
            </a:r>
            <a:r>
              <a:rPr lang="en-US" sz="2300" kern="1200" dirty="0" err="1">
                <a:solidFill>
                  <a:schemeClr val="tx1"/>
                </a:solidFill>
                <a:latin typeface="+mn-lt"/>
                <a:ea typeface="+mn-ea"/>
                <a:cs typeface="+mn-cs"/>
              </a:rPr>
              <a:t>felperes</a:t>
            </a:r>
            <a:r>
              <a:rPr lang="en-US" sz="2300" kern="1200" dirty="0">
                <a:solidFill>
                  <a:schemeClr val="tx1"/>
                </a:solidFill>
                <a:latin typeface="+mn-lt"/>
                <a:ea typeface="+mn-ea"/>
                <a:cs typeface="+mn-cs"/>
              </a:rPr>
              <a:t> a </a:t>
            </a:r>
            <a:r>
              <a:rPr lang="en-US" sz="2300" kern="1200" dirty="0" err="1">
                <a:solidFill>
                  <a:schemeClr val="tx1"/>
                </a:solidFill>
                <a:latin typeface="+mn-lt"/>
                <a:ea typeface="+mn-ea"/>
                <a:cs typeface="+mn-cs"/>
              </a:rPr>
              <a:t>milánói</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bírósághoz</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fordult</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hogy</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az</a:t>
            </a:r>
            <a:r>
              <a:rPr lang="en-US" sz="2300" kern="1200" dirty="0">
                <a:solidFill>
                  <a:schemeClr val="tx1"/>
                </a:solidFill>
                <a:latin typeface="+mn-lt"/>
                <a:ea typeface="+mn-ea"/>
                <a:cs typeface="+mn-cs"/>
              </a:rPr>
              <a:t> a </a:t>
            </a:r>
            <a:r>
              <a:rPr lang="en-US" sz="2300" kern="1200" dirty="0" err="1">
                <a:solidFill>
                  <a:schemeClr val="tx1"/>
                </a:solidFill>
                <a:latin typeface="+mn-lt"/>
                <a:ea typeface="+mn-ea"/>
                <a:cs typeface="+mn-cs"/>
              </a:rPr>
              <a:t>fizetés</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tekintetében</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nemleges</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megállapító</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döntést</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hozzon</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Indokul</a:t>
            </a:r>
            <a:r>
              <a:rPr lang="en-US" sz="2300" kern="1200" dirty="0">
                <a:solidFill>
                  <a:schemeClr val="tx1"/>
                </a:solidFill>
                <a:latin typeface="+mn-lt"/>
                <a:ea typeface="+mn-ea"/>
                <a:cs typeface="+mn-cs"/>
              </a:rPr>
              <a:t> </a:t>
            </a:r>
            <a:r>
              <a:rPr lang="en-US" sz="2300" kern="1200" dirty="0" err="1">
                <a:solidFill>
                  <a:schemeClr val="tx1"/>
                </a:solidFill>
                <a:highlight>
                  <a:srgbClr val="00FFFF"/>
                </a:highlight>
                <a:latin typeface="+mn-lt"/>
                <a:ea typeface="+mn-ea"/>
                <a:cs typeface="+mn-cs"/>
              </a:rPr>
              <a:t>hivatkozott</a:t>
            </a:r>
            <a:r>
              <a:rPr lang="en-US" sz="2300" kern="1200" dirty="0">
                <a:solidFill>
                  <a:schemeClr val="tx1"/>
                </a:solidFill>
                <a:highlight>
                  <a:srgbClr val="00FFFF"/>
                </a:highlight>
                <a:latin typeface="+mn-lt"/>
                <a:ea typeface="+mn-ea"/>
                <a:cs typeface="+mn-cs"/>
              </a:rPr>
              <a:t> </a:t>
            </a:r>
            <a:r>
              <a:rPr lang="en-US" sz="2300" kern="1200" dirty="0" err="1">
                <a:solidFill>
                  <a:schemeClr val="tx1"/>
                </a:solidFill>
                <a:highlight>
                  <a:srgbClr val="00FFFF"/>
                </a:highlight>
                <a:latin typeface="+mn-lt"/>
                <a:ea typeface="+mn-ea"/>
                <a:cs typeface="+mn-cs"/>
              </a:rPr>
              <a:t>arra</a:t>
            </a:r>
            <a:r>
              <a:rPr lang="en-US" sz="2300" kern="1200" dirty="0">
                <a:solidFill>
                  <a:schemeClr val="tx1"/>
                </a:solidFill>
                <a:highlight>
                  <a:srgbClr val="00FFFF"/>
                </a:highlight>
                <a:latin typeface="+mn-lt"/>
                <a:ea typeface="+mn-ea"/>
                <a:cs typeface="+mn-cs"/>
              </a:rPr>
              <a:t>, </a:t>
            </a:r>
            <a:r>
              <a:rPr lang="en-US" sz="2300" kern="1200" dirty="0" err="1">
                <a:solidFill>
                  <a:schemeClr val="tx1"/>
                </a:solidFill>
                <a:highlight>
                  <a:srgbClr val="00FFFF"/>
                </a:highlight>
                <a:latin typeface="+mn-lt"/>
                <a:ea typeface="+mn-ea"/>
                <a:cs typeface="+mn-cs"/>
              </a:rPr>
              <a:t>hogy</a:t>
            </a:r>
            <a:r>
              <a:rPr lang="en-US" sz="2300" kern="1200" dirty="0">
                <a:solidFill>
                  <a:schemeClr val="tx1"/>
                </a:solidFill>
                <a:highlight>
                  <a:srgbClr val="00FFFF"/>
                </a:highlight>
                <a:latin typeface="+mn-lt"/>
                <a:ea typeface="+mn-ea"/>
                <a:cs typeface="+mn-cs"/>
              </a:rPr>
              <a:t> </a:t>
            </a:r>
            <a:r>
              <a:rPr lang="en-US" sz="2300" kern="1200" dirty="0" err="1">
                <a:solidFill>
                  <a:schemeClr val="tx1"/>
                </a:solidFill>
                <a:highlight>
                  <a:srgbClr val="00FFFF"/>
                </a:highlight>
                <a:latin typeface="+mn-lt"/>
                <a:ea typeface="+mn-ea"/>
                <a:cs typeface="+mn-cs"/>
              </a:rPr>
              <a:t>az</a:t>
            </a:r>
            <a:r>
              <a:rPr lang="en-US" sz="2300" kern="1200" dirty="0">
                <a:solidFill>
                  <a:schemeClr val="tx1"/>
                </a:solidFill>
                <a:highlight>
                  <a:srgbClr val="00FFFF"/>
                </a:highlight>
                <a:latin typeface="+mn-lt"/>
                <a:ea typeface="+mn-ea"/>
                <a:cs typeface="+mn-cs"/>
              </a:rPr>
              <a:t> </a:t>
            </a:r>
            <a:r>
              <a:rPr lang="en-US" sz="2300" kern="1200" dirty="0" err="1">
                <a:solidFill>
                  <a:schemeClr val="tx1"/>
                </a:solidFill>
                <a:highlight>
                  <a:srgbClr val="00FFFF"/>
                </a:highlight>
                <a:latin typeface="+mn-lt"/>
                <a:ea typeface="+mn-ea"/>
                <a:cs typeface="+mn-cs"/>
              </a:rPr>
              <a:t>államosítás</a:t>
            </a:r>
            <a:r>
              <a:rPr lang="en-US" sz="2300" kern="1200" dirty="0">
                <a:solidFill>
                  <a:schemeClr val="tx1"/>
                </a:solidFill>
                <a:highlight>
                  <a:srgbClr val="00FFFF"/>
                </a:highlight>
                <a:latin typeface="+mn-lt"/>
                <a:ea typeface="+mn-ea"/>
                <a:cs typeface="+mn-cs"/>
              </a:rPr>
              <a:t> </a:t>
            </a:r>
            <a:r>
              <a:rPr lang="en-US" sz="2300" kern="1200" dirty="0" err="1">
                <a:solidFill>
                  <a:schemeClr val="tx1"/>
                </a:solidFill>
                <a:highlight>
                  <a:srgbClr val="00FFFF"/>
                </a:highlight>
                <a:latin typeface="+mn-lt"/>
                <a:ea typeface="+mn-ea"/>
                <a:cs typeface="+mn-cs"/>
              </a:rPr>
              <a:t>sértette</a:t>
            </a:r>
            <a:r>
              <a:rPr lang="en-US" sz="2300" kern="1200" dirty="0">
                <a:solidFill>
                  <a:schemeClr val="tx1"/>
                </a:solidFill>
                <a:highlight>
                  <a:srgbClr val="00FFFF"/>
                </a:highlight>
                <a:latin typeface="+mn-lt"/>
                <a:ea typeface="+mn-ea"/>
                <a:cs typeface="+mn-cs"/>
              </a:rPr>
              <a:t> </a:t>
            </a:r>
            <a:r>
              <a:rPr lang="en-US" sz="2300" kern="1200" dirty="0" err="1">
                <a:solidFill>
                  <a:schemeClr val="tx1"/>
                </a:solidFill>
                <a:highlight>
                  <a:srgbClr val="00FFFF"/>
                </a:highlight>
                <a:latin typeface="+mn-lt"/>
                <a:ea typeface="+mn-ea"/>
                <a:cs typeface="+mn-cs"/>
              </a:rPr>
              <a:t>az</a:t>
            </a:r>
            <a:r>
              <a:rPr lang="en-US" sz="2300" kern="1200" dirty="0">
                <a:solidFill>
                  <a:schemeClr val="tx1"/>
                </a:solidFill>
                <a:highlight>
                  <a:srgbClr val="00FFFF"/>
                </a:highlight>
                <a:latin typeface="+mn-lt"/>
                <a:ea typeface="+mn-ea"/>
                <a:cs typeface="+mn-cs"/>
              </a:rPr>
              <a:t> </a:t>
            </a:r>
            <a:r>
              <a:rPr lang="en-US" sz="2300" kern="1200" dirty="0" err="1">
                <a:solidFill>
                  <a:schemeClr val="tx1"/>
                </a:solidFill>
                <a:highlight>
                  <a:srgbClr val="00FFFF"/>
                </a:highlight>
                <a:latin typeface="+mn-lt"/>
                <a:ea typeface="+mn-ea"/>
                <a:cs typeface="+mn-cs"/>
              </a:rPr>
              <a:t>EGK-Szerződés</a:t>
            </a:r>
            <a:r>
              <a:rPr lang="en-US" sz="2300" kern="1200" dirty="0">
                <a:solidFill>
                  <a:schemeClr val="tx1"/>
                </a:solidFill>
                <a:highlight>
                  <a:srgbClr val="00FFFF"/>
                </a:highlight>
                <a:latin typeface="+mn-lt"/>
                <a:ea typeface="+mn-ea"/>
                <a:cs typeface="+mn-cs"/>
              </a:rPr>
              <a:t> </a:t>
            </a:r>
            <a:r>
              <a:rPr lang="en-US" sz="2300" kern="1200" dirty="0" err="1">
                <a:solidFill>
                  <a:schemeClr val="tx1"/>
                </a:solidFill>
                <a:highlight>
                  <a:srgbClr val="00FFFF"/>
                </a:highlight>
                <a:latin typeface="+mn-lt"/>
                <a:ea typeface="+mn-ea"/>
                <a:cs typeface="+mn-cs"/>
              </a:rPr>
              <a:t>kereskedelmi</a:t>
            </a:r>
            <a:r>
              <a:rPr lang="en-US" sz="2300" kern="1200" dirty="0">
                <a:solidFill>
                  <a:schemeClr val="tx1"/>
                </a:solidFill>
                <a:highlight>
                  <a:srgbClr val="00FFFF"/>
                </a:highlight>
                <a:latin typeface="+mn-lt"/>
                <a:ea typeface="+mn-ea"/>
                <a:cs typeface="+mn-cs"/>
              </a:rPr>
              <a:t> </a:t>
            </a:r>
            <a:r>
              <a:rPr lang="en-US" sz="2300" kern="1200" dirty="0" err="1">
                <a:solidFill>
                  <a:schemeClr val="tx1"/>
                </a:solidFill>
                <a:highlight>
                  <a:srgbClr val="00FFFF"/>
                </a:highlight>
                <a:latin typeface="+mn-lt"/>
                <a:ea typeface="+mn-ea"/>
                <a:cs typeface="+mn-cs"/>
              </a:rPr>
              <a:t>állami</a:t>
            </a:r>
            <a:r>
              <a:rPr lang="en-US" sz="2300" kern="1200" dirty="0">
                <a:solidFill>
                  <a:schemeClr val="tx1"/>
                </a:solidFill>
                <a:highlight>
                  <a:srgbClr val="00FFFF"/>
                </a:highlight>
                <a:latin typeface="+mn-lt"/>
                <a:ea typeface="+mn-ea"/>
                <a:cs typeface="+mn-cs"/>
              </a:rPr>
              <a:t> </a:t>
            </a:r>
            <a:r>
              <a:rPr lang="en-US" sz="2300" kern="1200" dirty="0" err="1">
                <a:solidFill>
                  <a:schemeClr val="tx1"/>
                </a:solidFill>
                <a:highlight>
                  <a:srgbClr val="00FFFF"/>
                </a:highlight>
                <a:latin typeface="+mn-lt"/>
                <a:ea typeface="+mn-ea"/>
                <a:cs typeface="+mn-cs"/>
              </a:rPr>
              <a:t>monopóliumokra</a:t>
            </a:r>
            <a:r>
              <a:rPr lang="en-US" sz="2300" kern="1200" dirty="0">
                <a:solidFill>
                  <a:schemeClr val="tx1"/>
                </a:solidFill>
                <a:highlight>
                  <a:srgbClr val="00FFFF"/>
                </a:highlight>
                <a:latin typeface="+mn-lt"/>
                <a:ea typeface="+mn-ea"/>
                <a:cs typeface="+mn-cs"/>
              </a:rPr>
              <a:t> </a:t>
            </a:r>
            <a:r>
              <a:rPr lang="en-US" sz="2300" kern="1200" dirty="0" err="1">
                <a:solidFill>
                  <a:schemeClr val="tx1"/>
                </a:solidFill>
                <a:highlight>
                  <a:srgbClr val="00FFFF"/>
                </a:highlight>
                <a:latin typeface="+mn-lt"/>
                <a:ea typeface="+mn-ea"/>
                <a:cs typeface="+mn-cs"/>
              </a:rPr>
              <a:t>vonatkozó</a:t>
            </a:r>
            <a:r>
              <a:rPr lang="en-US" sz="2300" kern="1200" dirty="0">
                <a:solidFill>
                  <a:schemeClr val="tx1"/>
                </a:solidFill>
                <a:highlight>
                  <a:srgbClr val="00FFFF"/>
                </a:highlight>
                <a:latin typeface="+mn-lt"/>
                <a:ea typeface="+mn-ea"/>
                <a:cs typeface="+mn-cs"/>
              </a:rPr>
              <a:t> </a:t>
            </a:r>
            <a:r>
              <a:rPr lang="en-US" sz="2300" kern="1200" dirty="0" err="1">
                <a:solidFill>
                  <a:schemeClr val="tx1"/>
                </a:solidFill>
                <a:highlight>
                  <a:srgbClr val="00FFFF"/>
                </a:highlight>
                <a:latin typeface="+mn-lt"/>
                <a:ea typeface="+mn-ea"/>
                <a:cs typeface="+mn-cs"/>
              </a:rPr>
              <a:t>rendelkezéseit</a:t>
            </a:r>
            <a:r>
              <a:rPr lang="en-US" sz="2300" kern="1200" dirty="0">
                <a:solidFill>
                  <a:schemeClr val="tx1"/>
                </a:solidFill>
                <a:highlight>
                  <a:srgbClr val="00FFFF"/>
                </a:highlight>
                <a:latin typeface="+mn-lt"/>
                <a:ea typeface="+mn-ea"/>
                <a:cs typeface="+mn-cs"/>
              </a:rPr>
              <a:t>. </a:t>
            </a:r>
            <a:r>
              <a:rPr lang="en-US" sz="2300" b="1" kern="1200" dirty="0">
                <a:solidFill>
                  <a:schemeClr val="tx1"/>
                </a:solidFill>
                <a:latin typeface="+mn-lt"/>
                <a:ea typeface="+mn-ea"/>
                <a:cs typeface="+mn-cs"/>
              </a:rPr>
              <a:t>Az </a:t>
            </a:r>
            <a:r>
              <a:rPr lang="en-US" sz="2300" b="1" kern="1200" dirty="0" err="1">
                <a:solidFill>
                  <a:schemeClr val="tx1"/>
                </a:solidFill>
                <a:latin typeface="+mn-lt"/>
                <a:ea typeface="+mn-ea"/>
                <a:cs typeface="+mn-cs"/>
              </a:rPr>
              <a:t>olasz</a:t>
            </a:r>
            <a:r>
              <a:rPr lang="en-US" sz="2300" b="1" kern="1200" dirty="0">
                <a:solidFill>
                  <a:schemeClr val="tx1"/>
                </a:solidFill>
                <a:latin typeface="+mn-lt"/>
                <a:ea typeface="+mn-ea"/>
                <a:cs typeface="+mn-cs"/>
              </a:rPr>
              <a:t> </a:t>
            </a:r>
            <a:r>
              <a:rPr lang="en-US" sz="2300" b="1" kern="1200" dirty="0" err="1">
                <a:solidFill>
                  <a:schemeClr val="tx1"/>
                </a:solidFill>
                <a:latin typeface="+mn-lt"/>
                <a:ea typeface="+mn-ea"/>
                <a:cs typeface="+mn-cs"/>
              </a:rPr>
              <a:t>jogrendszerben</a:t>
            </a:r>
            <a:r>
              <a:rPr lang="en-US" sz="2300" b="1" kern="1200" dirty="0">
                <a:solidFill>
                  <a:schemeClr val="tx1"/>
                </a:solidFill>
                <a:latin typeface="+mn-lt"/>
                <a:ea typeface="+mn-ea"/>
                <a:cs typeface="+mn-cs"/>
              </a:rPr>
              <a:t> </a:t>
            </a:r>
            <a:r>
              <a:rPr lang="en-US" sz="2300" b="1" kern="1200" dirty="0" err="1">
                <a:solidFill>
                  <a:schemeClr val="tx1"/>
                </a:solidFill>
                <a:latin typeface="+mn-lt"/>
                <a:ea typeface="+mn-ea"/>
                <a:cs typeface="+mn-cs"/>
              </a:rPr>
              <a:t>az</a:t>
            </a:r>
            <a:r>
              <a:rPr lang="en-US" sz="2300" b="1" kern="1200" dirty="0">
                <a:solidFill>
                  <a:schemeClr val="tx1"/>
                </a:solidFill>
                <a:latin typeface="+mn-lt"/>
                <a:ea typeface="+mn-ea"/>
                <a:cs typeface="+mn-cs"/>
              </a:rPr>
              <a:t> </a:t>
            </a:r>
            <a:r>
              <a:rPr lang="en-US" sz="2300" b="1" kern="1200" dirty="0" err="1">
                <a:solidFill>
                  <a:schemeClr val="tx1"/>
                </a:solidFill>
                <a:latin typeface="+mn-lt"/>
                <a:ea typeface="+mn-ea"/>
                <a:cs typeface="+mn-cs"/>
              </a:rPr>
              <a:t>EGK-Szerződés</a:t>
            </a:r>
            <a:r>
              <a:rPr lang="en-US" sz="2300" b="1" kern="1200" dirty="0">
                <a:solidFill>
                  <a:schemeClr val="tx1"/>
                </a:solidFill>
                <a:latin typeface="+mn-lt"/>
                <a:ea typeface="+mn-ea"/>
                <a:cs typeface="+mn-cs"/>
              </a:rPr>
              <a:t> </a:t>
            </a:r>
            <a:r>
              <a:rPr lang="en-US" sz="2300" b="1" kern="1200" dirty="0" err="1">
                <a:solidFill>
                  <a:schemeClr val="tx1"/>
                </a:solidFill>
                <a:latin typeface="+mn-lt"/>
                <a:ea typeface="+mn-ea"/>
                <a:cs typeface="+mn-cs"/>
              </a:rPr>
              <a:t>korábban</a:t>
            </a:r>
            <a:r>
              <a:rPr lang="en-US" sz="2300" b="1" kern="1200" dirty="0">
                <a:solidFill>
                  <a:schemeClr val="tx1"/>
                </a:solidFill>
                <a:latin typeface="+mn-lt"/>
                <a:ea typeface="+mn-ea"/>
                <a:cs typeface="+mn-cs"/>
              </a:rPr>
              <a:t>, </a:t>
            </a:r>
            <a:r>
              <a:rPr lang="en-US" sz="2300" b="1" kern="1200" dirty="0" err="1">
                <a:solidFill>
                  <a:schemeClr val="tx1"/>
                </a:solidFill>
                <a:latin typeface="+mn-lt"/>
                <a:ea typeface="+mn-ea"/>
                <a:cs typeface="+mn-cs"/>
              </a:rPr>
              <a:t>egy</a:t>
            </a:r>
            <a:r>
              <a:rPr lang="en-US" sz="2300" b="1" kern="1200" dirty="0">
                <a:solidFill>
                  <a:schemeClr val="tx1"/>
                </a:solidFill>
                <a:latin typeface="+mn-lt"/>
                <a:ea typeface="+mn-ea"/>
                <a:cs typeface="+mn-cs"/>
              </a:rPr>
              <a:t> </a:t>
            </a:r>
            <a:r>
              <a:rPr lang="en-US" sz="2300" b="1" kern="1200" dirty="0" err="1">
                <a:solidFill>
                  <a:schemeClr val="tx1"/>
                </a:solidFill>
                <a:latin typeface="+mn-lt"/>
                <a:ea typeface="+mn-ea"/>
                <a:cs typeface="+mn-cs"/>
              </a:rPr>
              <a:t>ugyanolyan</a:t>
            </a:r>
            <a:r>
              <a:rPr lang="en-US" sz="2300" b="1" kern="1200" dirty="0">
                <a:solidFill>
                  <a:schemeClr val="tx1"/>
                </a:solidFill>
                <a:latin typeface="+mn-lt"/>
                <a:ea typeface="+mn-ea"/>
                <a:cs typeface="+mn-cs"/>
              </a:rPr>
              <a:t> </a:t>
            </a:r>
            <a:r>
              <a:rPr lang="en-US" sz="2300" b="1" kern="1200" dirty="0" err="1">
                <a:solidFill>
                  <a:schemeClr val="tx1"/>
                </a:solidFill>
                <a:latin typeface="+mn-lt"/>
                <a:ea typeface="+mn-ea"/>
                <a:cs typeface="+mn-cs"/>
              </a:rPr>
              <a:t>szintű</a:t>
            </a:r>
            <a:r>
              <a:rPr lang="en-US" sz="2300" b="1" kern="1200" dirty="0">
                <a:solidFill>
                  <a:schemeClr val="tx1"/>
                </a:solidFill>
                <a:latin typeface="+mn-lt"/>
                <a:ea typeface="+mn-ea"/>
                <a:cs typeface="+mn-cs"/>
              </a:rPr>
              <a:t> </a:t>
            </a:r>
            <a:r>
              <a:rPr lang="en-US" sz="2300" b="1" kern="1200" dirty="0" err="1">
                <a:solidFill>
                  <a:schemeClr val="tx1"/>
                </a:solidFill>
                <a:latin typeface="+mn-lt"/>
                <a:ea typeface="+mn-ea"/>
                <a:cs typeface="+mn-cs"/>
              </a:rPr>
              <a:t>jogszabállyal</a:t>
            </a:r>
            <a:r>
              <a:rPr lang="en-US" sz="2300" b="1" kern="1200" dirty="0">
                <a:solidFill>
                  <a:schemeClr val="tx1"/>
                </a:solidFill>
                <a:latin typeface="+mn-lt"/>
                <a:ea typeface="+mn-ea"/>
                <a:cs typeface="+mn-cs"/>
              </a:rPr>
              <a:t> (</a:t>
            </a:r>
            <a:r>
              <a:rPr lang="en-US" sz="2300" b="1" kern="1200" dirty="0" err="1">
                <a:solidFill>
                  <a:schemeClr val="tx1"/>
                </a:solidFill>
                <a:latin typeface="+mn-lt"/>
                <a:ea typeface="+mn-ea"/>
                <a:cs typeface="+mn-cs"/>
              </a:rPr>
              <a:t>törvénnyel</a:t>
            </a:r>
            <a:r>
              <a:rPr lang="en-US" sz="2300" b="1" kern="1200" dirty="0">
                <a:solidFill>
                  <a:schemeClr val="tx1"/>
                </a:solidFill>
                <a:latin typeface="+mn-lt"/>
                <a:ea typeface="+mn-ea"/>
                <a:cs typeface="+mn-cs"/>
              </a:rPr>
              <a:t>) </a:t>
            </a:r>
            <a:r>
              <a:rPr lang="en-US" sz="2300" b="1" kern="1200" dirty="0" err="1">
                <a:solidFill>
                  <a:schemeClr val="tx1"/>
                </a:solidFill>
                <a:latin typeface="+mn-lt"/>
                <a:ea typeface="+mn-ea"/>
                <a:cs typeface="+mn-cs"/>
              </a:rPr>
              <a:t>került</a:t>
            </a:r>
            <a:r>
              <a:rPr lang="en-US" sz="2300" b="1" kern="1200" dirty="0">
                <a:solidFill>
                  <a:schemeClr val="tx1"/>
                </a:solidFill>
                <a:latin typeface="+mn-lt"/>
                <a:ea typeface="+mn-ea"/>
                <a:cs typeface="+mn-cs"/>
              </a:rPr>
              <a:t> </a:t>
            </a:r>
            <a:r>
              <a:rPr lang="en-US" sz="2300" b="1" kern="1200" dirty="0" err="1">
                <a:solidFill>
                  <a:schemeClr val="tx1"/>
                </a:solidFill>
                <a:latin typeface="+mn-lt"/>
                <a:ea typeface="+mn-ea"/>
                <a:cs typeface="+mn-cs"/>
              </a:rPr>
              <a:t>kihirdetésre</a:t>
            </a:r>
            <a:r>
              <a:rPr lang="en-US" sz="2300" b="1" kern="1200" dirty="0">
                <a:solidFill>
                  <a:schemeClr val="tx1"/>
                </a:solidFill>
                <a:latin typeface="+mn-lt"/>
                <a:ea typeface="+mn-ea"/>
                <a:cs typeface="+mn-cs"/>
              </a:rPr>
              <a:t>, mint </a:t>
            </a:r>
            <a:r>
              <a:rPr lang="en-US" sz="2300" b="1" kern="1200" dirty="0" err="1">
                <a:solidFill>
                  <a:schemeClr val="tx1"/>
                </a:solidFill>
                <a:latin typeface="+mn-lt"/>
                <a:ea typeface="+mn-ea"/>
                <a:cs typeface="+mn-cs"/>
              </a:rPr>
              <a:t>később</a:t>
            </a:r>
            <a:r>
              <a:rPr lang="en-US" sz="2300" b="1" kern="1200" dirty="0">
                <a:solidFill>
                  <a:schemeClr val="tx1"/>
                </a:solidFill>
                <a:latin typeface="+mn-lt"/>
                <a:ea typeface="+mn-ea"/>
                <a:cs typeface="+mn-cs"/>
              </a:rPr>
              <a:t> </a:t>
            </a:r>
            <a:r>
              <a:rPr lang="en-US" sz="2300" b="1" kern="1200" dirty="0" err="1">
                <a:solidFill>
                  <a:schemeClr val="tx1"/>
                </a:solidFill>
                <a:latin typeface="+mn-lt"/>
                <a:ea typeface="+mn-ea"/>
                <a:cs typeface="+mn-cs"/>
              </a:rPr>
              <a:t>az</a:t>
            </a:r>
            <a:r>
              <a:rPr lang="en-US" sz="2300" b="1" kern="1200" dirty="0">
                <a:solidFill>
                  <a:schemeClr val="tx1"/>
                </a:solidFill>
                <a:latin typeface="+mn-lt"/>
                <a:ea typeface="+mn-ea"/>
                <a:cs typeface="+mn-cs"/>
              </a:rPr>
              <a:t> </a:t>
            </a:r>
            <a:r>
              <a:rPr lang="en-US" sz="2300" b="1" kern="1200" dirty="0" err="1">
                <a:solidFill>
                  <a:schemeClr val="tx1"/>
                </a:solidFill>
                <a:latin typeface="+mn-lt"/>
                <a:ea typeface="+mn-ea"/>
                <a:cs typeface="+mn-cs"/>
              </a:rPr>
              <a:t>államosításról</a:t>
            </a:r>
            <a:r>
              <a:rPr lang="en-US" sz="2300" b="1" kern="1200" dirty="0">
                <a:solidFill>
                  <a:schemeClr val="tx1"/>
                </a:solidFill>
                <a:latin typeface="+mn-lt"/>
                <a:ea typeface="+mn-ea"/>
                <a:cs typeface="+mn-cs"/>
              </a:rPr>
              <a:t> </a:t>
            </a:r>
            <a:r>
              <a:rPr lang="en-US" sz="2300" b="1" kern="1200" dirty="0" err="1">
                <a:solidFill>
                  <a:schemeClr val="tx1"/>
                </a:solidFill>
                <a:latin typeface="+mn-lt"/>
                <a:ea typeface="+mn-ea"/>
                <a:cs typeface="+mn-cs"/>
              </a:rPr>
              <a:t>szóló</a:t>
            </a:r>
            <a:r>
              <a:rPr lang="en-US" sz="2300" b="1" kern="1200" dirty="0">
                <a:solidFill>
                  <a:schemeClr val="tx1"/>
                </a:solidFill>
                <a:latin typeface="+mn-lt"/>
                <a:ea typeface="+mn-ea"/>
                <a:cs typeface="+mn-cs"/>
              </a:rPr>
              <a:t> </a:t>
            </a:r>
            <a:r>
              <a:rPr lang="en-US" sz="2300" b="1" kern="1200" dirty="0" err="1">
                <a:solidFill>
                  <a:schemeClr val="tx1"/>
                </a:solidFill>
                <a:latin typeface="+mn-lt"/>
                <a:ea typeface="+mn-ea"/>
                <a:cs typeface="+mn-cs"/>
              </a:rPr>
              <a:t>rendelkezés</a:t>
            </a:r>
            <a:r>
              <a:rPr lang="en-US" sz="2300" b="1" kern="1200" dirty="0">
                <a:solidFill>
                  <a:schemeClr val="tx1"/>
                </a:solidFill>
                <a:latin typeface="+mn-lt"/>
                <a:ea typeface="+mn-ea"/>
                <a:cs typeface="+mn-cs"/>
              </a:rPr>
              <a:t>. </a:t>
            </a:r>
          </a:p>
          <a:p>
            <a:pPr algn="just"/>
            <a:r>
              <a:rPr lang="en-US" sz="2300" b="1" u="sng" kern="1200" dirty="0" err="1">
                <a:solidFill>
                  <a:schemeClr val="tx1"/>
                </a:solidFill>
                <a:highlight>
                  <a:srgbClr val="00FFFF"/>
                </a:highlight>
                <a:latin typeface="+mn-lt"/>
                <a:ea typeface="+mn-ea"/>
                <a:cs typeface="+mn-cs"/>
              </a:rPr>
              <a:t>Melyik</a:t>
            </a:r>
            <a:r>
              <a:rPr lang="en-US" sz="2300" b="1" u="sng" kern="1200" dirty="0">
                <a:solidFill>
                  <a:schemeClr val="tx1"/>
                </a:solidFill>
                <a:highlight>
                  <a:srgbClr val="00FFFF"/>
                </a:highlight>
                <a:latin typeface="+mn-lt"/>
                <a:ea typeface="+mn-ea"/>
                <a:cs typeface="+mn-cs"/>
              </a:rPr>
              <a:t> </a:t>
            </a:r>
            <a:r>
              <a:rPr lang="en-US" sz="2300" b="1" u="sng" kern="1200" dirty="0" err="1">
                <a:solidFill>
                  <a:schemeClr val="tx1"/>
                </a:solidFill>
                <a:highlight>
                  <a:srgbClr val="00FFFF"/>
                </a:highlight>
                <a:latin typeface="+mn-lt"/>
                <a:ea typeface="+mn-ea"/>
                <a:cs typeface="+mn-cs"/>
              </a:rPr>
              <a:t>érvényesüljön</a:t>
            </a:r>
            <a:r>
              <a:rPr lang="en-US" sz="2300" b="1" u="sng" kern="1200" dirty="0">
                <a:solidFill>
                  <a:schemeClr val="tx1"/>
                </a:solidFill>
                <a:highlight>
                  <a:srgbClr val="00FFFF"/>
                </a:highlight>
                <a:latin typeface="+mn-lt"/>
                <a:ea typeface="+mn-ea"/>
                <a:cs typeface="+mn-cs"/>
              </a:rPr>
              <a:t> a </a:t>
            </a:r>
            <a:r>
              <a:rPr lang="en-US" sz="2300" b="1" u="sng" kern="1200" dirty="0" err="1">
                <a:solidFill>
                  <a:schemeClr val="tx1"/>
                </a:solidFill>
                <a:highlight>
                  <a:srgbClr val="00FFFF"/>
                </a:highlight>
                <a:latin typeface="+mn-lt"/>
                <a:ea typeface="+mn-ea"/>
                <a:cs typeface="+mn-cs"/>
              </a:rPr>
              <a:t>másikkal</a:t>
            </a:r>
            <a:r>
              <a:rPr lang="en-US" sz="2300" b="1" u="sng" kern="1200" dirty="0">
                <a:solidFill>
                  <a:schemeClr val="tx1"/>
                </a:solidFill>
                <a:highlight>
                  <a:srgbClr val="00FFFF"/>
                </a:highlight>
                <a:latin typeface="+mn-lt"/>
                <a:ea typeface="+mn-ea"/>
                <a:cs typeface="+mn-cs"/>
              </a:rPr>
              <a:t> </a:t>
            </a:r>
            <a:r>
              <a:rPr lang="en-US" sz="2300" b="1" u="sng" kern="1200" dirty="0" err="1">
                <a:solidFill>
                  <a:schemeClr val="tx1"/>
                </a:solidFill>
                <a:highlight>
                  <a:srgbClr val="00FFFF"/>
                </a:highlight>
                <a:latin typeface="+mn-lt"/>
                <a:ea typeface="+mn-ea"/>
                <a:cs typeface="+mn-cs"/>
              </a:rPr>
              <a:t>szemben</a:t>
            </a:r>
            <a:r>
              <a:rPr lang="en-US" sz="2300" u="sng" kern="1200" dirty="0">
                <a:solidFill>
                  <a:schemeClr val="tx1"/>
                </a:solidFill>
                <a:latin typeface="+mn-lt"/>
                <a:ea typeface="+mn-ea"/>
                <a:cs typeface="+mn-cs"/>
              </a:rPr>
              <a:t>? </a:t>
            </a:r>
            <a:r>
              <a:rPr lang="en-US" sz="2300" kern="1200" dirty="0">
                <a:solidFill>
                  <a:schemeClr val="tx1"/>
                </a:solidFill>
                <a:latin typeface="+mn-lt"/>
                <a:ea typeface="+mn-ea"/>
                <a:cs typeface="+mn-cs"/>
              </a:rPr>
              <a:t>A </a:t>
            </a:r>
            <a:r>
              <a:rPr lang="en-US" sz="2300" kern="1200" dirty="0" err="1">
                <a:solidFill>
                  <a:schemeClr val="tx1"/>
                </a:solidFill>
                <a:latin typeface="+mn-lt"/>
                <a:ea typeface="+mn-ea"/>
                <a:cs typeface="+mn-cs"/>
              </a:rPr>
              <a:t>bíróság</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az</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EGK-Szerződés</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értelmezéséről</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előzetes</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döntést</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kért</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az</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Európai</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Bíróságtól</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az</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akkor</a:t>
            </a:r>
            <a:r>
              <a:rPr lang="en-US" sz="2300" kern="1200" dirty="0">
                <a:solidFill>
                  <a:schemeClr val="tx1"/>
                </a:solidFill>
                <a:latin typeface="+mn-lt"/>
                <a:ea typeface="+mn-ea"/>
                <a:cs typeface="+mn-cs"/>
              </a:rPr>
              <a:t> 177. (</a:t>
            </a:r>
            <a:r>
              <a:rPr lang="en-US" sz="2300" kern="1200" dirty="0" err="1">
                <a:solidFill>
                  <a:schemeClr val="tx1"/>
                </a:solidFill>
                <a:latin typeface="+mn-lt"/>
                <a:ea typeface="+mn-ea"/>
                <a:cs typeface="+mn-cs"/>
              </a:rPr>
              <a:t>később</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EKSz</a:t>
            </a:r>
            <a:r>
              <a:rPr lang="en-US" sz="2300" kern="1200" dirty="0">
                <a:solidFill>
                  <a:schemeClr val="tx1"/>
                </a:solidFill>
                <a:latin typeface="+mn-lt"/>
                <a:ea typeface="+mn-ea"/>
                <a:cs typeface="+mn-cs"/>
              </a:rPr>
              <a:t> 234., </a:t>
            </a:r>
            <a:r>
              <a:rPr lang="en-US" sz="2300" kern="1200" dirty="0" err="1">
                <a:solidFill>
                  <a:schemeClr val="tx1"/>
                </a:solidFill>
                <a:latin typeface="+mn-lt"/>
                <a:ea typeface="+mn-ea"/>
                <a:cs typeface="+mn-cs"/>
              </a:rPr>
              <a:t>jelenleg</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EUMSz</a:t>
            </a:r>
            <a:r>
              <a:rPr lang="en-US" sz="2300" kern="1200" dirty="0">
                <a:solidFill>
                  <a:schemeClr val="tx1"/>
                </a:solidFill>
                <a:latin typeface="+mn-lt"/>
                <a:ea typeface="+mn-ea"/>
                <a:cs typeface="+mn-cs"/>
              </a:rPr>
              <a:t> 267.) </a:t>
            </a:r>
            <a:r>
              <a:rPr lang="en-US" sz="2300" kern="1200" dirty="0" err="1">
                <a:solidFill>
                  <a:schemeClr val="tx1"/>
                </a:solidFill>
                <a:latin typeface="+mn-lt"/>
                <a:ea typeface="+mn-ea"/>
                <a:cs typeface="+mn-cs"/>
              </a:rPr>
              <a:t>cikk</a:t>
            </a:r>
            <a:r>
              <a:rPr lang="en-US" sz="2300" kern="1200" dirty="0">
                <a:solidFill>
                  <a:schemeClr val="tx1"/>
                </a:solidFill>
                <a:latin typeface="+mn-lt"/>
                <a:ea typeface="+mn-ea"/>
                <a:cs typeface="+mn-cs"/>
              </a:rPr>
              <a:t> </a:t>
            </a:r>
            <a:r>
              <a:rPr lang="en-US" sz="2300" kern="1200" dirty="0" err="1">
                <a:solidFill>
                  <a:schemeClr val="tx1"/>
                </a:solidFill>
                <a:latin typeface="+mn-lt"/>
                <a:ea typeface="+mn-ea"/>
                <a:cs typeface="+mn-cs"/>
              </a:rPr>
              <a:t>alapján</a:t>
            </a:r>
            <a:r>
              <a:rPr lang="en-US" sz="2300" kern="1200" dirty="0">
                <a:solidFill>
                  <a:schemeClr val="tx1"/>
                </a:solidFill>
                <a:latin typeface="+mn-lt"/>
                <a:ea typeface="+mn-ea"/>
                <a:cs typeface="+mn-cs"/>
              </a:rPr>
              <a:t>.</a:t>
            </a:r>
          </a:p>
          <a:p>
            <a:pPr indent="-228600" algn="l">
              <a:buFont typeface="Arial" panose="020B0604020202020204" pitchFamily="34" charset="0"/>
              <a:buChar char="•"/>
            </a:pPr>
            <a:endParaRPr lang="en-US" sz="1300" kern="1200" dirty="0">
              <a:solidFill>
                <a:schemeClr val="tx1"/>
              </a:solidFill>
              <a:latin typeface="+mn-lt"/>
              <a:ea typeface="+mn-ea"/>
              <a:cs typeface="+mn-cs"/>
            </a:endParaRPr>
          </a:p>
        </p:txBody>
      </p:sp>
      <p:sp>
        <p:nvSpPr>
          <p:cNvPr id="2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66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3D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food&#10;&#10;Description automatically generated">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254442" y="3071601"/>
            <a:ext cx="1462088" cy="714798"/>
          </a:xfrm>
          <a:prstGeom prst="rect">
            <a:avLst/>
          </a:prstGeom>
        </p:spPr>
      </p:pic>
    </p:spTree>
    <p:extLst>
      <p:ext uri="{BB962C8B-B14F-4D97-AF65-F5344CB8AC3E}">
        <p14:creationId xmlns:p14="http://schemas.microsoft.com/office/powerpoint/2010/main" val="2284541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690112"/>
          </a:xfrm>
        </p:spPr>
        <p:txBody>
          <a:bodyPr>
            <a:normAutofit fontScale="90000"/>
          </a:bodyPr>
          <a:lstStyle/>
          <a:p>
            <a:pPr algn="l"/>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4063970"/>
          </a:xfrm>
        </p:spPr>
        <p:txBody>
          <a:bodyPr>
            <a:normAutofit/>
          </a:bodyPr>
          <a:lstStyle/>
          <a:p>
            <a:r>
              <a:rPr lang="en-US" b="1" dirty="0"/>
              <a:t>Costa </a:t>
            </a:r>
            <a:r>
              <a:rPr lang="en-US" b="1" dirty="0" err="1"/>
              <a:t>kontra</a:t>
            </a:r>
            <a:r>
              <a:rPr lang="en-US" b="1" dirty="0"/>
              <a:t> </a:t>
            </a:r>
            <a:r>
              <a:rPr lang="en-US" b="1" dirty="0" err="1"/>
              <a:t>E.N.E.L</a:t>
            </a:r>
            <a:r>
              <a:rPr lang="en-US" b="1" dirty="0"/>
              <a:t>. </a:t>
            </a:r>
          </a:p>
          <a:p>
            <a:pPr algn="just"/>
            <a:r>
              <a:rPr lang="hu-HU" dirty="0"/>
              <a:t>A hagyományos nemzetközi szerződésektől eltérően az EGK-Szerződés </a:t>
            </a:r>
            <a:r>
              <a:rPr lang="hu-HU" dirty="0">
                <a:highlight>
                  <a:srgbClr val="C0C0C0"/>
                </a:highlight>
              </a:rPr>
              <a:t>saját jogrendszert hozott létre</a:t>
            </a:r>
            <a:r>
              <a:rPr lang="hu-HU" dirty="0"/>
              <a:t>, amely a Szerződés hatálybalépésétől a tagállamok jogrendszerébe illeszkedik, és amely azok bíróságaira nézve kötelező.</a:t>
            </a:r>
          </a:p>
          <a:p>
            <a:pPr algn="just"/>
            <a:r>
              <a:rPr lang="hu-HU" b="1" dirty="0"/>
              <a:t>Saját intézményekkel </a:t>
            </a:r>
            <a:r>
              <a:rPr lang="hu-HU" dirty="0"/>
              <a:t>és </a:t>
            </a:r>
            <a:r>
              <a:rPr lang="hu-HU" b="1" dirty="0"/>
              <a:t>jogi személyiséggel bíró</a:t>
            </a:r>
            <a:r>
              <a:rPr lang="hu-HU" dirty="0"/>
              <a:t>, jogképes, </a:t>
            </a:r>
            <a:r>
              <a:rPr lang="hu-HU" b="1" dirty="0"/>
              <a:t>nemzetközi képviseleti joggal</a:t>
            </a:r>
            <a:r>
              <a:rPr lang="hu-HU" dirty="0"/>
              <a:t>, és különösen az államok hatáskörének korlátozásából vagy az államok által a Közösségre átruházott funkciókból eredő, </a:t>
            </a:r>
            <a:r>
              <a:rPr lang="hu-HU" b="1" dirty="0"/>
              <a:t>tényleges hatalommal felruházott Közösség határozatlan időre történő létrehozásával ugyanis az államok</a:t>
            </a:r>
            <a:r>
              <a:rPr lang="hu-HU" dirty="0"/>
              <a:t>, bár szűk területeken, de korlátozták szuverén jogaikat, és így a saját </a:t>
            </a:r>
            <a:r>
              <a:rPr lang="hu-HU" dirty="0" err="1"/>
              <a:t>állampolgáraikra</a:t>
            </a:r>
            <a:r>
              <a:rPr lang="hu-HU" dirty="0"/>
              <a:t>, illetve honosaikra és önmagukra </a:t>
            </a:r>
            <a:r>
              <a:rPr lang="hu-HU" b="1" dirty="0"/>
              <a:t>alkalmazandó joganyagot hoztak létre</a:t>
            </a:r>
            <a:r>
              <a:rPr lang="hu-HU" dirty="0"/>
              <a:t>.</a:t>
            </a:r>
            <a:endParaRPr lang="en-US" dirty="0"/>
          </a:p>
        </p:txBody>
      </p:sp>
    </p:spTree>
    <p:extLst>
      <p:ext uri="{BB962C8B-B14F-4D97-AF65-F5344CB8AC3E}">
        <p14:creationId xmlns:p14="http://schemas.microsoft.com/office/powerpoint/2010/main" val="1902809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690112"/>
          </a:xfrm>
        </p:spPr>
        <p:txBody>
          <a:bodyPr>
            <a:normAutofit fontScale="90000"/>
          </a:bodyPr>
          <a:lstStyle/>
          <a:p>
            <a:pPr algn="l"/>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4063970"/>
          </a:xfrm>
        </p:spPr>
        <p:txBody>
          <a:bodyPr>
            <a:normAutofit/>
          </a:bodyPr>
          <a:lstStyle/>
          <a:p>
            <a:r>
              <a:rPr lang="en-US" b="1" dirty="0"/>
              <a:t>Costa </a:t>
            </a:r>
            <a:r>
              <a:rPr lang="en-US" b="1" dirty="0" err="1"/>
              <a:t>kontra</a:t>
            </a:r>
            <a:r>
              <a:rPr lang="en-US" b="1" dirty="0"/>
              <a:t> </a:t>
            </a:r>
            <a:r>
              <a:rPr lang="en-US" b="1" dirty="0" err="1"/>
              <a:t>E.N.E.L</a:t>
            </a:r>
            <a:r>
              <a:rPr lang="en-US" b="1" dirty="0"/>
              <a:t>. </a:t>
            </a:r>
          </a:p>
          <a:p>
            <a:pPr algn="just"/>
            <a:r>
              <a:rPr lang="hu-HU" b="1" dirty="0"/>
              <a:t>Ellenben tehát a Nemzetközi szervezetekkel (</a:t>
            </a:r>
            <a:r>
              <a:rPr lang="hu-HU" b="1" dirty="0" err="1"/>
              <a:t>lsd</a:t>
            </a:r>
            <a:r>
              <a:rPr lang="hu-HU" b="1" dirty="0"/>
              <a:t> ENSZ határozatok) az Európai Közösséget a tagállamok kezdettől fogva azzal a célkitűzéssel hozták létre, hogy annak jogi aktusai (pl. rendelet) közvetlen hatállyal bírjanak a belső (nemzeti) jogrendszerben. </a:t>
            </a:r>
          </a:p>
          <a:p>
            <a:pPr algn="just"/>
            <a:r>
              <a:rPr lang="hu-HU" dirty="0"/>
              <a:t>Ugyanakkor </a:t>
            </a:r>
            <a:r>
              <a:rPr lang="en-US" dirty="0"/>
              <a:t>a </a:t>
            </a:r>
            <a:r>
              <a:rPr lang="hu-HU" dirty="0"/>
              <a:t>közösségi jog rendelkezéseinek e beépítése valamennyi tagállam jogába, és általában a Szerződés szövege és szelleme szükségszerűen kizárja, hogy az államok az általuk viszonossági alapon elfogadott jogrendszerrel szemben utólagos, egyoldalú intézkedést érvényesítsenek, így ilyen intézkedés nem érvényesülhet e jogrendszer ellenében.</a:t>
            </a:r>
          </a:p>
        </p:txBody>
      </p:sp>
    </p:spTree>
    <p:extLst>
      <p:ext uri="{BB962C8B-B14F-4D97-AF65-F5344CB8AC3E}">
        <p14:creationId xmlns:p14="http://schemas.microsoft.com/office/powerpoint/2010/main" val="2030066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690112"/>
          </a:xfrm>
        </p:spPr>
        <p:txBody>
          <a:bodyPr>
            <a:normAutofit fontScale="90000"/>
          </a:bodyPr>
          <a:lstStyle/>
          <a:p>
            <a:pPr algn="l"/>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4063970"/>
          </a:xfrm>
        </p:spPr>
        <p:txBody>
          <a:bodyPr>
            <a:normAutofit/>
          </a:bodyPr>
          <a:lstStyle/>
          <a:p>
            <a:r>
              <a:rPr lang="en-US" b="1" dirty="0"/>
              <a:t>Costa </a:t>
            </a:r>
            <a:r>
              <a:rPr lang="en-US" b="1" dirty="0" err="1"/>
              <a:t>kontra</a:t>
            </a:r>
            <a:r>
              <a:rPr lang="en-US" b="1" dirty="0"/>
              <a:t> </a:t>
            </a:r>
            <a:r>
              <a:rPr lang="en-US" b="1" dirty="0" err="1"/>
              <a:t>E.N.E.L</a:t>
            </a:r>
            <a:r>
              <a:rPr lang="en-US" b="1" dirty="0"/>
              <a:t>. </a:t>
            </a:r>
          </a:p>
          <a:p>
            <a:pPr algn="just"/>
            <a:r>
              <a:rPr lang="en-US" dirty="0" err="1"/>
              <a:t>Ebben</a:t>
            </a:r>
            <a:r>
              <a:rPr lang="en-US" dirty="0"/>
              <a:t> </a:t>
            </a:r>
            <a:r>
              <a:rPr lang="en-US" dirty="0" err="1"/>
              <a:t>az</a:t>
            </a:r>
            <a:r>
              <a:rPr lang="en-US" dirty="0"/>
              <a:t> </a:t>
            </a:r>
            <a:r>
              <a:rPr lang="en-US" dirty="0" err="1"/>
              <a:t>ítéletében</a:t>
            </a:r>
            <a:r>
              <a:rPr lang="en-US" dirty="0"/>
              <a:t> a </a:t>
            </a:r>
            <a:r>
              <a:rPr lang="en-US" dirty="0" err="1"/>
              <a:t>Bíróság</a:t>
            </a:r>
            <a:r>
              <a:rPr lang="en-US" dirty="0"/>
              <a:t> </a:t>
            </a:r>
            <a:r>
              <a:rPr lang="en-US" dirty="0" err="1"/>
              <a:t>kimondta</a:t>
            </a:r>
            <a:r>
              <a:rPr lang="en-US" dirty="0"/>
              <a:t>, </a:t>
            </a:r>
            <a:r>
              <a:rPr lang="en-US" dirty="0" err="1"/>
              <a:t>hogy</a:t>
            </a:r>
            <a:r>
              <a:rPr lang="en-US" dirty="0"/>
              <a:t> </a:t>
            </a:r>
            <a:r>
              <a:rPr lang="en-US" dirty="0" err="1"/>
              <a:t>az</a:t>
            </a:r>
            <a:r>
              <a:rPr lang="en-US" dirty="0"/>
              <a:t> </a:t>
            </a:r>
            <a:r>
              <a:rPr lang="en-US" dirty="0" err="1"/>
              <a:t>európai</a:t>
            </a:r>
            <a:r>
              <a:rPr lang="en-US" dirty="0"/>
              <a:t> </a:t>
            </a:r>
            <a:r>
              <a:rPr lang="en-US" dirty="0" err="1"/>
              <a:t>intézmények</a:t>
            </a:r>
            <a:r>
              <a:rPr lang="en-US" dirty="0"/>
              <a:t> </a:t>
            </a:r>
            <a:r>
              <a:rPr lang="en-US" dirty="0" err="1"/>
              <a:t>által</a:t>
            </a:r>
            <a:r>
              <a:rPr lang="en-US" dirty="0"/>
              <a:t> </a:t>
            </a:r>
            <a:r>
              <a:rPr lang="en-US" dirty="0" err="1"/>
              <a:t>alkotott</a:t>
            </a:r>
            <a:r>
              <a:rPr lang="en-US" dirty="0"/>
              <a:t> jog </a:t>
            </a:r>
            <a:r>
              <a:rPr lang="en-US" dirty="0" err="1"/>
              <a:t>beépül</a:t>
            </a:r>
            <a:r>
              <a:rPr lang="en-US" dirty="0"/>
              <a:t> a </a:t>
            </a:r>
            <a:r>
              <a:rPr lang="en-US" dirty="0" err="1"/>
              <a:t>tagállamok</a:t>
            </a:r>
            <a:r>
              <a:rPr lang="en-US" dirty="0"/>
              <a:t> </a:t>
            </a:r>
            <a:r>
              <a:rPr lang="en-US" dirty="0" err="1"/>
              <a:t>jogrendszerébe</a:t>
            </a:r>
            <a:r>
              <a:rPr lang="en-US" dirty="0"/>
              <a:t>, </a:t>
            </a:r>
            <a:r>
              <a:rPr lang="en-US" dirty="0" err="1"/>
              <a:t>amelyek</a:t>
            </a:r>
            <a:r>
              <a:rPr lang="en-US" dirty="0"/>
              <a:t> </a:t>
            </a:r>
            <a:r>
              <a:rPr lang="en-US" dirty="0" err="1"/>
              <a:t>kötelesek</a:t>
            </a:r>
            <a:r>
              <a:rPr lang="en-US" dirty="0"/>
              <a:t> </a:t>
            </a:r>
            <a:r>
              <a:rPr lang="en-US" dirty="0" err="1"/>
              <a:t>azt</a:t>
            </a:r>
            <a:r>
              <a:rPr lang="en-US" dirty="0"/>
              <a:t> </a:t>
            </a:r>
            <a:r>
              <a:rPr lang="en-US" dirty="0" err="1"/>
              <a:t>tiszteletben</a:t>
            </a:r>
            <a:r>
              <a:rPr lang="en-US" dirty="0"/>
              <a:t> </a:t>
            </a:r>
            <a:r>
              <a:rPr lang="en-US" dirty="0" err="1"/>
              <a:t>tartani</a:t>
            </a:r>
            <a:r>
              <a:rPr lang="en-US" dirty="0"/>
              <a:t>. Az </a:t>
            </a:r>
            <a:r>
              <a:rPr lang="en-US" dirty="0" err="1"/>
              <a:t>európai</a:t>
            </a:r>
            <a:r>
              <a:rPr lang="en-US" dirty="0"/>
              <a:t> jog </a:t>
            </a:r>
            <a:r>
              <a:rPr lang="en-US" dirty="0" err="1"/>
              <a:t>tehát</a:t>
            </a:r>
            <a:r>
              <a:rPr lang="en-US" dirty="0"/>
              <a:t> </a:t>
            </a:r>
            <a:r>
              <a:rPr lang="en-US" dirty="0" err="1"/>
              <a:t>elsőbbséget</a:t>
            </a:r>
            <a:r>
              <a:rPr lang="en-US" dirty="0"/>
              <a:t> </a:t>
            </a:r>
            <a:r>
              <a:rPr lang="en-US" dirty="0" err="1"/>
              <a:t>élvez</a:t>
            </a:r>
            <a:r>
              <a:rPr lang="en-US" dirty="0"/>
              <a:t> a </a:t>
            </a:r>
            <a:r>
              <a:rPr lang="en-US" dirty="0" err="1"/>
              <a:t>nemzeti</a:t>
            </a:r>
            <a:r>
              <a:rPr lang="en-US" dirty="0"/>
              <a:t> </a:t>
            </a:r>
            <a:r>
              <a:rPr lang="en-US" dirty="0" err="1"/>
              <a:t>jogok</a:t>
            </a:r>
            <a:r>
              <a:rPr lang="en-US" dirty="0"/>
              <a:t> </a:t>
            </a:r>
            <a:r>
              <a:rPr lang="en-US" dirty="0" err="1"/>
              <a:t>felett</a:t>
            </a:r>
            <a:r>
              <a:rPr lang="en-US" dirty="0"/>
              <a:t>. </a:t>
            </a:r>
            <a:r>
              <a:rPr lang="en-US" dirty="0" err="1"/>
              <a:t>Így</a:t>
            </a:r>
            <a:r>
              <a:rPr lang="en-US" dirty="0"/>
              <a:t> </a:t>
            </a:r>
            <a:r>
              <a:rPr lang="en-US" dirty="0" err="1"/>
              <a:t>amennyiben</a:t>
            </a:r>
            <a:r>
              <a:rPr lang="en-US" dirty="0"/>
              <a:t> </a:t>
            </a:r>
            <a:r>
              <a:rPr lang="en-US" dirty="0" err="1"/>
              <a:t>egy</a:t>
            </a:r>
            <a:r>
              <a:rPr lang="en-US" dirty="0"/>
              <a:t> </a:t>
            </a:r>
            <a:r>
              <a:rPr lang="en-US" dirty="0" err="1"/>
              <a:t>nemzeti</a:t>
            </a:r>
            <a:r>
              <a:rPr lang="en-US" dirty="0"/>
              <a:t> </a:t>
            </a:r>
            <a:r>
              <a:rPr lang="en-US" dirty="0" err="1"/>
              <a:t>szabály</a:t>
            </a:r>
            <a:r>
              <a:rPr lang="en-US" dirty="0"/>
              <a:t> </a:t>
            </a:r>
            <a:r>
              <a:rPr lang="en-US" dirty="0" err="1"/>
              <a:t>valamely</a:t>
            </a:r>
            <a:r>
              <a:rPr lang="en-US" dirty="0"/>
              <a:t> </a:t>
            </a:r>
            <a:r>
              <a:rPr lang="en-US" dirty="0" err="1"/>
              <a:t>európai</a:t>
            </a:r>
            <a:r>
              <a:rPr lang="en-US" dirty="0"/>
              <a:t> </a:t>
            </a:r>
            <a:r>
              <a:rPr lang="en-US" dirty="0" err="1"/>
              <a:t>rendelkezéssel</a:t>
            </a:r>
            <a:r>
              <a:rPr lang="en-US" dirty="0"/>
              <a:t> </a:t>
            </a:r>
            <a:r>
              <a:rPr lang="en-US" dirty="0" err="1"/>
              <a:t>ellentétes</a:t>
            </a:r>
            <a:r>
              <a:rPr lang="en-US" dirty="0"/>
              <a:t> </a:t>
            </a:r>
            <a:r>
              <a:rPr lang="en-US" dirty="0" err="1"/>
              <a:t>lenne</a:t>
            </a:r>
            <a:r>
              <a:rPr lang="en-US" dirty="0"/>
              <a:t>, </a:t>
            </a:r>
            <a:r>
              <a:rPr lang="en-US" dirty="0" err="1"/>
              <a:t>úgy</a:t>
            </a:r>
            <a:r>
              <a:rPr lang="en-US" dirty="0"/>
              <a:t> a </a:t>
            </a:r>
            <a:r>
              <a:rPr lang="en-US" dirty="0" err="1"/>
              <a:t>tagállamok</a:t>
            </a:r>
            <a:r>
              <a:rPr lang="en-US" dirty="0"/>
              <a:t> </a:t>
            </a:r>
            <a:r>
              <a:rPr lang="en-US" dirty="0" err="1"/>
              <a:t>az</a:t>
            </a:r>
            <a:r>
              <a:rPr lang="en-US" dirty="0"/>
              <a:t> </a:t>
            </a:r>
            <a:r>
              <a:rPr lang="en-US" dirty="0" err="1"/>
              <a:t>európai</a:t>
            </a:r>
            <a:r>
              <a:rPr lang="en-US" dirty="0"/>
              <a:t> </a:t>
            </a:r>
            <a:r>
              <a:rPr lang="en-US" dirty="0" err="1"/>
              <a:t>rendelkezést</a:t>
            </a:r>
            <a:r>
              <a:rPr lang="en-US" dirty="0"/>
              <a:t> </a:t>
            </a:r>
            <a:r>
              <a:rPr lang="en-US" dirty="0" err="1"/>
              <a:t>kötelesek</a:t>
            </a:r>
            <a:r>
              <a:rPr lang="en-US" dirty="0"/>
              <a:t> </a:t>
            </a:r>
            <a:r>
              <a:rPr lang="en-US" dirty="0" err="1"/>
              <a:t>alkalmazni</a:t>
            </a:r>
            <a:r>
              <a:rPr lang="en-US" dirty="0"/>
              <a:t>. A </a:t>
            </a:r>
            <a:r>
              <a:rPr lang="en-US" dirty="0" err="1"/>
              <a:t>nemzeti</a:t>
            </a:r>
            <a:r>
              <a:rPr lang="en-US" dirty="0"/>
              <a:t> jog </a:t>
            </a:r>
            <a:r>
              <a:rPr lang="en-US" dirty="0" err="1"/>
              <a:t>nem</a:t>
            </a:r>
            <a:r>
              <a:rPr lang="en-US" dirty="0"/>
              <a:t> </a:t>
            </a:r>
            <a:r>
              <a:rPr lang="en-US" dirty="0" err="1"/>
              <a:t>válik</a:t>
            </a:r>
            <a:r>
              <a:rPr lang="en-US" dirty="0"/>
              <a:t> </a:t>
            </a:r>
            <a:r>
              <a:rPr lang="en-US" dirty="0" err="1"/>
              <a:t>érvénytelenné</a:t>
            </a:r>
            <a:r>
              <a:rPr lang="en-US" dirty="0"/>
              <a:t> </a:t>
            </a:r>
            <a:r>
              <a:rPr lang="en-US" dirty="0" err="1"/>
              <a:t>és</a:t>
            </a:r>
            <a:r>
              <a:rPr lang="en-US" dirty="0"/>
              <a:t> </a:t>
            </a:r>
            <a:r>
              <a:rPr lang="en-US" dirty="0" err="1"/>
              <a:t>nem</a:t>
            </a:r>
            <a:r>
              <a:rPr lang="en-US" dirty="0"/>
              <a:t> </a:t>
            </a:r>
            <a:r>
              <a:rPr lang="en-US" dirty="0" err="1"/>
              <a:t>helyezik</a:t>
            </a:r>
            <a:r>
              <a:rPr lang="en-US" dirty="0"/>
              <a:t> </a:t>
            </a:r>
            <a:r>
              <a:rPr lang="en-US" dirty="0" err="1"/>
              <a:t>hatályon</a:t>
            </a:r>
            <a:r>
              <a:rPr lang="en-US" dirty="0"/>
              <a:t> </a:t>
            </a:r>
            <a:r>
              <a:rPr lang="en-US" dirty="0" err="1"/>
              <a:t>kívül</a:t>
            </a:r>
            <a:r>
              <a:rPr lang="en-US" dirty="0"/>
              <a:t>, de a </a:t>
            </a:r>
            <a:r>
              <a:rPr lang="en-US" dirty="0" err="1"/>
              <a:t>kötelező</a:t>
            </a:r>
            <a:r>
              <a:rPr lang="en-US" dirty="0"/>
              <a:t> </a:t>
            </a:r>
            <a:r>
              <a:rPr lang="en-US" dirty="0" err="1"/>
              <a:t>erejét</a:t>
            </a:r>
            <a:r>
              <a:rPr lang="en-US" dirty="0"/>
              <a:t> </a:t>
            </a:r>
            <a:r>
              <a:rPr lang="en-US" dirty="0" err="1"/>
              <a:t>felfüggesztik</a:t>
            </a:r>
            <a:r>
              <a:rPr lang="en-US" dirty="0"/>
              <a:t>.</a:t>
            </a:r>
          </a:p>
        </p:txBody>
      </p:sp>
    </p:spTree>
    <p:extLst>
      <p:ext uri="{BB962C8B-B14F-4D97-AF65-F5344CB8AC3E}">
        <p14:creationId xmlns:p14="http://schemas.microsoft.com/office/powerpoint/2010/main" val="2298400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621101"/>
          </a:xfrm>
        </p:spPr>
        <p:txBody>
          <a:bodyPr>
            <a:normAutofit fontScale="90000"/>
          </a:bodyPr>
          <a:lstStyle/>
          <a:p>
            <a:pPr algn="l"/>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4150234"/>
          </a:xfrm>
        </p:spPr>
        <p:txBody>
          <a:bodyPr>
            <a:normAutofit/>
          </a:bodyPr>
          <a:lstStyle/>
          <a:p>
            <a:pPr algn="just"/>
            <a:r>
              <a:rPr lang="hu-HU" dirty="0"/>
              <a:t>A Bíróság később pontosította, hogy függetlenül attól, hogy valamely nemzeti jogi aktust az érintett </a:t>
            </a:r>
            <a:r>
              <a:rPr lang="hu-HU" b="1" dirty="0"/>
              <a:t>európai jogi aktus előtt vagy után</a:t>
            </a:r>
            <a:r>
              <a:rPr lang="hu-HU" dirty="0"/>
              <a:t> fogadták el, az európai jog elsőbbsége valamennyi nemzeti jogi aktusra alkalmazandó.</a:t>
            </a:r>
          </a:p>
          <a:p>
            <a:pPr algn="just"/>
            <a:r>
              <a:rPr lang="hu-HU" dirty="0"/>
              <a:t>A nemzeti joggal szemben felsőbbrendűvé vált az európai jog, az elsőbbség elve tehát az európai jog által azonos jogvédelmet biztosít minden állampolgár számára az EU területén.</a:t>
            </a:r>
          </a:p>
        </p:txBody>
      </p:sp>
    </p:spTree>
    <p:extLst>
      <p:ext uri="{BB962C8B-B14F-4D97-AF65-F5344CB8AC3E}">
        <p14:creationId xmlns:p14="http://schemas.microsoft.com/office/powerpoint/2010/main" val="3543022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563591"/>
          </a:xfrm>
        </p:spPr>
        <p:txBody>
          <a:bodyPr>
            <a:normAutofit/>
          </a:bodyPr>
          <a:lstStyle/>
          <a:p>
            <a:pPr algn="l"/>
            <a:endParaRPr lang="hu-HU" sz="2000" b="1" u="sng" dirty="0"/>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526893" y="1547467"/>
            <a:ext cx="9144000" cy="3782173"/>
          </a:xfrm>
        </p:spPr>
        <p:txBody>
          <a:bodyPr>
            <a:normAutofit fontScale="85000" lnSpcReduction="20000"/>
          </a:bodyPr>
          <a:lstStyle/>
          <a:p>
            <a:r>
              <a:rPr lang="en-US" b="1" u="sng" dirty="0" err="1"/>
              <a:t>Nemzeti</a:t>
            </a:r>
            <a:r>
              <a:rPr lang="en-US" b="1" u="sng" dirty="0"/>
              <a:t> </a:t>
            </a:r>
            <a:r>
              <a:rPr lang="en-US" b="1" u="sng" dirty="0" err="1"/>
              <a:t>Alkotmány</a:t>
            </a:r>
            <a:r>
              <a:rPr lang="en-US" b="1" u="sng" dirty="0"/>
              <a:t> </a:t>
            </a:r>
            <a:r>
              <a:rPr lang="en-US" b="1" u="sng" dirty="0" err="1"/>
              <a:t>kontra</a:t>
            </a:r>
            <a:r>
              <a:rPr lang="en-US" b="1" u="sng" dirty="0"/>
              <a:t> </a:t>
            </a:r>
            <a:r>
              <a:rPr lang="en-US" b="1" u="sng" dirty="0" err="1"/>
              <a:t>Európai</a:t>
            </a:r>
            <a:r>
              <a:rPr lang="en-US" b="1" u="sng" dirty="0"/>
              <a:t> Jog?</a:t>
            </a:r>
          </a:p>
          <a:p>
            <a:pPr algn="just"/>
            <a:r>
              <a:rPr lang="hu-HU" dirty="0"/>
              <a:t>A Bíróság álláspontja szerint az egyes </a:t>
            </a:r>
            <a:r>
              <a:rPr lang="hu-HU" b="1" dirty="0"/>
              <a:t>nemzeti alkotmányok</a:t>
            </a:r>
            <a:r>
              <a:rPr lang="hu-HU" dirty="0"/>
              <a:t> is alárendeltek az elsőbbség elvének. A tagállami </a:t>
            </a:r>
            <a:r>
              <a:rPr lang="hu-HU" dirty="0" err="1"/>
              <a:t>bírák</a:t>
            </a:r>
            <a:r>
              <a:rPr lang="hu-HU" dirty="0"/>
              <a:t> feladata tehát, hogy ne alkalmazzák az európai joggal ellentétes alkotmány rendelkezéseit.</a:t>
            </a:r>
          </a:p>
          <a:p>
            <a:pPr algn="just"/>
            <a:endParaRPr lang="en-US" dirty="0"/>
          </a:p>
          <a:p>
            <a:pPr algn="just"/>
            <a:r>
              <a:rPr lang="hu-HU" dirty="0"/>
              <a:t>Dogmatikai kérdés:</a:t>
            </a:r>
          </a:p>
          <a:p>
            <a:pPr algn="just"/>
            <a:r>
              <a:rPr lang="hu-HU" b="1" dirty="0">
                <a:highlight>
                  <a:srgbClr val="00FFFF"/>
                </a:highlight>
              </a:rPr>
              <a:t>Az EU jogrendszerét a Magyar jogba egy törvény ültette át: </a:t>
            </a:r>
          </a:p>
          <a:p>
            <a:pPr algn="just"/>
            <a:r>
              <a:rPr lang="hu-HU" dirty="0">
                <a:hlinkClick r:id="rId3"/>
              </a:rPr>
              <a:t>https://net.jogtar.hu/jogszabaly?docid=A0400030.TV</a:t>
            </a:r>
            <a:r>
              <a:rPr lang="hu-HU" dirty="0"/>
              <a:t>   </a:t>
            </a:r>
          </a:p>
          <a:p>
            <a:pPr algn="just"/>
            <a:r>
              <a:rPr lang="hu-HU" dirty="0"/>
              <a:t>Kérdés: mi történik, ha az Európai Bíróság gyakorlata olyan tartalmat ad az európai jognak, amely nem felel meg a Magyar alkotmánynak?</a:t>
            </a:r>
            <a:r>
              <a:rPr lang="en-US" dirty="0"/>
              <a:t> </a:t>
            </a:r>
            <a:r>
              <a:rPr lang="de-DE" dirty="0" err="1"/>
              <a:t>Az</a:t>
            </a:r>
            <a:r>
              <a:rPr lang="de-DE" dirty="0"/>
              <a:t> </a:t>
            </a:r>
            <a:r>
              <a:rPr lang="de-DE" dirty="0" err="1"/>
              <a:t>átültető</a:t>
            </a:r>
            <a:r>
              <a:rPr lang="de-DE" dirty="0"/>
              <a:t> </a:t>
            </a:r>
            <a:r>
              <a:rPr lang="de-DE" dirty="0" err="1"/>
              <a:t>magyar</a:t>
            </a:r>
            <a:r>
              <a:rPr lang="de-DE" dirty="0"/>
              <a:t> </a:t>
            </a:r>
            <a:r>
              <a:rPr lang="de-DE" dirty="0" err="1"/>
              <a:t>törvény</a:t>
            </a:r>
            <a:r>
              <a:rPr lang="de-DE" dirty="0"/>
              <a:t> </a:t>
            </a:r>
            <a:r>
              <a:rPr lang="de-DE" dirty="0" err="1"/>
              <a:t>megfelel</a:t>
            </a:r>
            <a:r>
              <a:rPr lang="de-DE" dirty="0"/>
              <a:t> a </a:t>
            </a:r>
            <a:r>
              <a:rPr lang="de-DE" dirty="0" err="1"/>
              <a:t>magyar</a:t>
            </a:r>
            <a:r>
              <a:rPr lang="de-DE" dirty="0"/>
              <a:t> </a:t>
            </a:r>
            <a:r>
              <a:rPr lang="de-DE" dirty="0" err="1"/>
              <a:t>alkotmányjognak</a:t>
            </a:r>
            <a:r>
              <a:rPr lang="de-DE" dirty="0"/>
              <a:t>?</a:t>
            </a:r>
          </a:p>
          <a:p>
            <a:pPr algn="just"/>
            <a:r>
              <a:rPr lang="hu-HU" b="1" dirty="0"/>
              <a:t>Például: alapszabadságok kontra emberi méltóság joga (Lézer-játékok) </a:t>
            </a:r>
          </a:p>
        </p:txBody>
      </p:sp>
    </p:spTree>
    <p:extLst>
      <p:ext uri="{BB962C8B-B14F-4D97-AF65-F5344CB8AC3E}">
        <p14:creationId xmlns:p14="http://schemas.microsoft.com/office/powerpoint/2010/main" val="2288848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563591"/>
          </a:xfrm>
        </p:spPr>
        <p:txBody>
          <a:bodyPr>
            <a:normAutofit/>
          </a:bodyPr>
          <a:lstStyle/>
          <a:p>
            <a:pPr algn="l"/>
            <a:r>
              <a:rPr lang="hu-HU" sz="2000" b="1" u="sng" dirty="0"/>
              <a:t>Szirbik, EU Intézményrendszere II – Európai </a:t>
            </a:r>
            <a:r>
              <a:rPr lang="en-US" sz="2000" b="1" u="sng" dirty="0"/>
              <a:t>jog </a:t>
            </a:r>
            <a:r>
              <a:rPr lang="hu-HU" sz="2000" b="1" u="sng" dirty="0"/>
              <a:t>egyes elvei </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526893" y="1547467"/>
            <a:ext cx="9144000" cy="3782173"/>
          </a:xfrm>
        </p:spPr>
        <p:txBody>
          <a:bodyPr>
            <a:normAutofit lnSpcReduction="10000"/>
          </a:bodyPr>
          <a:lstStyle/>
          <a:p>
            <a:r>
              <a:rPr lang="en-US" b="1" u="sng" dirty="0" err="1"/>
              <a:t>Nemzeti</a:t>
            </a:r>
            <a:r>
              <a:rPr lang="en-US" b="1" u="sng" dirty="0"/>
              <a:t> </a:t>
            </a:r>
            <a:r>
              <a:rPr lang="en-US" b="1" u="sng" dirty="0" err="1"/>
              <a:t>Alkotmány</a:t>
            </a:r>
            <a:r>
              <a:rPr lang="en-US" b="1" u="sng" dirty="0"/>
              <a:t> </a:t>
            </a:r>
            <a:r>
              <a:rPr lang="en-US" b="1" u="sng" dirty="0" err="1"/>
              <a:t>kontra</a:t>
            </a:r>
            <a:r>
              <a:rPr lang="en-US" b="1" u="sng" dirty="0"/>
              <a:t> </a:t>
            </a:r>
            <a:r>
              <a:rPr lang="en-US" b="1" u="sng" dirty="0" err="1"/>
              <a:t>Európai</a:t>
            </a:r>
            <a:r>
              <a:rPr lang="en-US" b="1" u="sng" dirty="0"/>
              <a:t> Jog?</a:t>
            </a:r>
          </a:p>
          <a:p>
            <a:pPr algn="just"/>
            <a:r>
              <a:rPr lang="en-US" dirty="0"/>
              <a:t>A </a:t>
            </a:r>
            <a:r>
              <a:rPr lang="en-US" dirty="0" err="1"/>
              <a:t>belső</a:t>
            </a:r>
            <a:r>
              <a:rPr lang="en-US" dirty="0"/>
              <a:t> </a:t>
            </a:r>
            <a:r>
              <a:rPr lang="en-US" dirty="0" err="1"/>
              <a:t>jogalkalmazásban</a:t>
            </a:r>
            <a:r>
              <a:rPr lang="en-US" dirty="0"/>
              <a:t>, </a:t>
            </a:r>
            <a:r>
              <a:rPr lang="en-US" dirty="0" err="1"/>
              <a:t>konkrét</a:t>
            </a:r>
            <a:r>
              <a:rPr lang="en-US" dirty="0"/>
              <a:t> </a:t>
            </a:r>
            <a:r>
              <a:rPr lang="en-US" dirty="0" err="1"/>
              <a:t>ügyekben</a:t>
            </a:r>
            <a:r>
              <a:rPr lang="en-US" dirty="0"/>
              <a:t>, a </a:t>
            </a:r>
            <a:r>
              <a:rPr lang="en-US" dirty="0" err="1"/>
              <a:t>közvetlen</a:t>
            </a:r>
            <a:r>
              <a:rPr lang="en-US" dirty="0"/>
              <a:t> </a:t>
            </a:r>
            <a:r>
              <a:rPr lang="en-US" dirty="0" err="1"/>
              <a:t>hatály</a:t>
            </a:r>
            <a:r>
              <a:rPr lang="en-US" dirty="0"/>
              <a:t> </a:t>
            </a:r>
            <a:r>
              <a:rPr lang="en-US" dirty="0" err="1"/>
              <a:t>következtében</a:t>
            </a:r>
            <a:r>
              <a:rPr lang="en-US" dirty="0"/>
              <a:t> </a:t>
            </a:r>
            <a:r>
              <a:rPr lang="en-US" dirty="0" err="1"/>
              <a:t>manifesztálódik</a:t>
            </a:r>
            <a:r>
              <a:rPr lang="en-US" dirty="0"/>
              <a:t> </a:t>
            </a:r>
            <a:r>
              <a:rPr lang="en-US" dirty="0" err="1"/>
              <a:t>az</a:t>
            </a:r>
            <a:r>
              <a:rPr lang="en-US" dirty="0"/>
              <a:t> </a:t>
            </a:r>
            <a:r>
              <a:rPr lang="en-US" dirty="0" err="1"/>
              <a:t>uniós</a:t>
            </a:r>
            <a:r>
              <a:rPr lang="en-US" dirty="0"/>
              <a:t> </a:t>
            </a:r>
            <a:r>
              <a:rPr lang="en-US" dirty="0" err="1"/>
              <a:t>norma</a:t>
            </a:r>
            <a:r>
              <a:rPr lang="en-US" dirty="0"/>
              <a:t> </a:t>
            </a:r>
            <a:r>
              <a:rPr lang="en-US" dirty="0" err="1"/>
              <a:t>elsőbbsége</a:t>
            </a:r>
            <a:r>
              <a:rPr lang="en-US" dirty="0"/>
              <a:t> </a:t>
            </a:r>
            <a:r>
              <a:rPr lang="en-US" dirty="0" err="1"/>
              <a:t>az</a:t>
            </a:r>
            <a:r>
              <a:rPr lang="en-US" dirty="0"/>
              <a:t> </a:t>
            </a:r>
            <a:r>
              <a:rPr lang="en-US" dirty="0" err="1"/>
              <a:t>ellentétes</a:t>
            </a:r>
            <a:r>
              <a:rPr lang="en-US" dirty="0"/>
              <a:t> </a:t>
            </a:r>
            <a:r>
              <a:rPr lang="en-US" dirty="0" err="1"/>
              <a:t>belső</a:t>
            </a:r>
            <a:r>
              <a:rPr lang="en-US" dirty="0"/>
              <a:t> </a:t>
            </a:r>
            <a:r>
              <a:rPr lang="en-US" dirty="0" err="1"/>
              <a:t>normával</a:t>
            </a:r>
            <a:r>
              <a:rPr lang="en-US" dirty="0"/>
              <a:t> </a:t>
            </a:r>
            <a:r>
              <a:rPr lang="en-US" dirty="0" err="1"/>
              <a:t>szemben</a:t>
            </a:r>
            <a:r>
              <a:rPr lang="en-US" dirty="0"/>
              <a:t>. </a:t>
            </a:r>
            <a:r>
              <a:rPr lang="en-US" dirty="0" err="1"/>
              <a:t>Így</a:t>
            </a:r>
            <a:r>
              <a:rPr lang="en-US" dirty="0"/>
              <a:t> </a:t>
            </a:r>
            <a:r>
              <a:rPr lang="en-US" dirty="0" err="1"/>
              <a:t>az</a:t>
            </a:r>
            <a:r>
              <a:rPr lang="en-US" dirty="0"/>
              <a:t> </a:t>
            </a:r>
            <a:r>
              <a:rPr lang="en-US" dirty="0" err="1"/>
              <a:t>elsőbbség</a:t>
            </a:r>
            <a:r>
              <a:rPr lang="en-US" dirty="0"/>
              <a:t> a </a:t>
            </a:r>
            <a:r>
              <a:rPr lang="en-US" dirty="0" err="1"/>
              <a:t>közvetlen</a:t>
            </a:r>
            <a:r>
              <a:rPr lang="en-US" dirty="0"/>
              <a:t> </a:t>
            </a:r>
            <a:r>
              <a:rPr lang="en-US" dirty="0" err="1"/>
              <a:t>hatályon</a:t>
            </a:r>
            <a:r>
              <a:rPr lang="en-US" dirty="0"/>
              <a:t> </a:t>
            </a:r>
            <a:r>
              <a:rPr lang="en-US" dirty="0" err="1"/>
              <a:t>keresztül</a:t>
            </a:r>
            <a:r>
              <a:rPr lang="en-US" dirty="0"/>
              <a:t> is </a:t>
            </a:r>
            <a:r>
              <a:rPr lang="en-US" dirty="0" err="1"/>
              <a:t>támadható</a:t>
            </a:r>
            <a:r>
              <a:rPr lang="en-US" dirty="0"/>
              <a:t>:</a:t>
            </a:r>
          </a:p>
          <a:p>
            <a:pPr algn="just"/>
            <a:r>
              <a:rPr lang="en-US" dirty="0"/>
              <a:t> A </a:t>
            </a:r>
            <a:r>
              <a:rPr lang="en-US" dirty="0" err="1"/>
              <a:t>német</a:t>
            </a:r>
            <a:r>
              <a:rPr lang="en-US" dirty="0"/>
              <a:t> </a:t>
            </a:r>
            <a:r>
              <a:rPr lang="en-US" i="1" dirty="0" err="1"/>
              <a:t>Bundesfinanzhof</a:t>
            </a:r>
            <a:r>
              <a:rPr lang="en-US" i="1" dirty="0"/>
              <a:t> </a:t>
            </a:r>
            <a:r>
              <a:rPr lang="en-US" dirty="0"/>
              <a:t>(</a:t>
            </a:r>
            <a:r>
              <a:rPr lang="en-US" dirty="0" err="1"/>
              <a:t>szövetségi</a:t>
            </a:r>
            <a:r>
              <a:rPr lang="en-US" dirty="0"/>
              <a:t> </a:t>
            </a:r>
            <a:r>
              <a:rPr lang="en-US" dirty="0" err="1"/>
              <a:t>pénzügyi</a:t>
            </a:r>
            <a:r>
              <a:rPr lang="en-US" dirty="0"/>
              <a:t> </a:t>
            </a:r>
            <a:r>
              <a:rPr lang="en-US" dirty="0" err="1"/>
              <a:t>bíróság</a:t>
            </a:r>
            <a:r>
              <a:rPr lang="en-US" dirty="0"/>
              <a:t>) </a:t>
            </a:r>
            <a:r>
              <a:rPr lang="en-US" dirty="0" err="1"/>
              <a:t>már</a:t>
            </a:r>
            <a:r>
              <a:rPr lang="en-US" dirty="0"/>
              <a:t> a </a:t>
            </a:r>
            <a:r>
              <a:rPr lang="en-US" dirty="0" err="1"/>
              <a:t>hatvanas</a:t>
            </a:r>
            <a:r>
              <a:rPr lang="en-US" dirty="0"/>
              <a:t> </a:t>
            </a:r>
            <a:r>
              <a:rPr lang="en-US" dirty="0" err="1"/>
              <a:t>években</a:t>
            </a:r>
            <a:r>
              <a:rPr lang="en-US" dirty="0"/>
              <a:t> </a:t>
            </a:r>
            <a:r>
              <a:rPr lang="en-US" dirty="0" err="1"/>
              <a:t>nehezményezte</a:t>
            </a:r>
            <a:r>
              <a:rPr lang="en-US" dirty="0"/>
              <a:t>, </a:t>
            </a:r>
            <a:r>
              <a:rPr lang="en-US" dirty="0" err="1"/>
              <a:t>hogy</a:t>
            </a:r>
            <a:r>
              <a:rPr lang="en-US" dirty="0"/>
              <a:t> a </a:t>
            </a:r>
            <a:r>
              <a:rPr lang="en-US" dirty="0" err="1"/>
              <a:t>Bíróság</a:t>
            </a:r>
            <a:r>
              <a:rPr lang="en-US" dirty="0"/>
              <a:t> a </a:t>
            </a:r>
            <a:r>
              <a:rPr lang="en-US" i="1" dirty="0" err="1"/>
              <a:t>Lütticke-</a:t>
            </a:r>
            <a:r>
              <a:rPr lang="en-US" dirty="0" err="1"/>
              <a:t>ügyben</a:t>
            </a:r>
            <a:r>
              <a:rPr lang="en-US" dirty="0"/>
              <a:t> a </a:t>
            </a:r>
            <a:r>
              <a:rPr lang="en-US" dirty="0" err="1"/>
              <a:t>diszkriminatív</a:t>
            </a:r>
            <a:r>
              <a:rPr lang="en-US" dirty="0"/>
              <a:t> </a:t>
            </a:r>
            <a:r>
              <a:rPr lang="en-US" dirty="0" err="1"/>
              <a:t>adóztatásra</a:t>
            </a:r>
            <a:r>
              <a:rPr lang="en-US" dirty="0"/>
              <a:t> </a:t>
            </a:r>
            <a:r>
              <a:rPr lang="en-US" dirty="0" err="1"/>
              <a:t>vonatkozó</a:t>
            </a:r>
            <a:r>
              <a:rPr lang="en-US" dirty="0"/>
              <a:t> </a:t>
            </a:r>
            <a:r>
              <a:rPr lang="en-US" dirty="0" err="1"/>
              <a:t>EGKSz</a:t>
            </a:r>
            <a:r>
              <a:rPr lang="en-US" dirty="0"/>
              <a:t> 95. </a:t>
            </a:r>
            <a:r>
              <a:rPr lang="en-US" dirty="0" err="1"/>
              <a:t>cikk</a:t>
            </a:r>
            <a:r>
              <a:rPr lang="en-US" dirty="0"/>
              <a:t>(1) </a:t>
            </a:r>
            <a:r>
              <a:rPr lang="en-US" dirty="0" err="1"/>
              <a:t>bekezdésének</a:t>
            </a:r>
            <a:r>
              <a:rPr lang="en-US" dirty="0"/>
              <a:t> (</a:t>
            </a:r>
            <a:r>
              <a:rPr lang="en-US" b="1" dirty="0" err="1">
                <a:highlight>
                  <a:srgbClr val="00FFFF"/>
                </a:highlight>
              </a:rPr>
              <a:t>jelenleg</a:t>
            </a:r>
            <a:r>
              <a:rPr lang="en-US" b="1" dirty="0">
                <a:highlight>
                  <a:srgbClr val="00FFFF"/>
                </a:highlight>
              </a:rPr>
              <a:t> </a:t>
            </a:r>
            <a:r>
              <a:rPr lang="en-US" b="1" dirty="0" err="1">
                <a:highlight>
                  <a:srgbClr val="00FFFF"/>
                </a:highlight>
              </a:rPr>
              <a:t>EUMSz</a:t>
            </a:r>
            <a:r>
              <a:rPr lang="en-US" b="1" dirty="0">
                <a:highlight>
                  <a:srgbClr val="00FFFF"/>
                </a:highlight>
              </a:rPr>
              <a:t> 110. </a:t>
            </a:r>
            <a:r>
              <a:rPr lang="en-US" b="1" dirty="0" err="1">
                <a:highlight>
                  <a:srgbClr val="00FFFF"/>
                </a:highlight>
              </a:rPr>
              <a:t>cikk</a:t>
            </a:r>
            <a:r>
              <a:rPr lang="en-US" dirty="0"/>
              <a:t>) </a:t>
            </a:r>
            <a:r>
              <a:rPr lang="en-US" dirty="0" err="1"/>
              <a:t>közvetlen</a:t>
            </a:r>
            <a:r>
              <a:rPr lang="en-US" dirty="0"/>
              <a:t> </a:t>
            </a:r>
            <a:r>
              <a:rPr lang="en-US" dirty="0" err="1"/>
              <a:t>hatályát</a:t>
            </a:r>
            <a:r>
              <a:rPr lang="en-US" dirty="0"/>
              <a:t> </a:t>
            </a:r>
            <a:r>
              <a:rPr lang="en-US" dirty="0" err="1"/>
              <a:t>megállapította</a:t>
            </a:r>
            <a:r>
              <a:rPr lang="en-US" dirty="0"/>
              <a:t>.</a:t>
            </a:r>
          </a:p>
          <a:p>
            <a:pPr algn="just"/>
            <a:r>
              <a:rPr lang="hu-HU" b="1" dirty="0"/>
              <a:t>A</a:t>
            </a:r>
            <a:r>
              <a:rPr lang="en-US" b="1" dirty="0"/>
              <a:t>z </a:t>
            </a:r>
            <a:r>
              <a:rPr lang="en-US" b="1" dirty="0" err="1"/>
              <a:t>Európai</a:t>
            </a:r>
            <a:r>
              <a:rPr lang="hu-HU" b="1" dirty="0"/>
              <a:t> Bíróság </a:t>
            </a:r>
            <a:r>
              <a:rPr lang="en-US" b="1" dirty="0"/>
              <a:t>e </a:t>
            </a:r>
            <a:r>
              <a:rPr lang="en-US" b="1" dirty="0" err="1"/>
              <a:t>kifogások</a:t>
            </a:r>
            <a:r>
              <a:rPr lang="en-US" b="1" dirty="0"/>
              <a:t> </a:t>
            </a:r>
            <a:r>
              <a:rPr lang="en-US" b="1" dirty="0" err="1"/>
              <a:t>ellenére</a:t>
            </a:r>
            <a:r>
              <a:rPr lang="en-US" b="1" dirty="0"/>
              <a:t> is </a:t>
            </a:r>
            <a:r>
              <a:rPr lang="hu-HU" b="1" dirty="0"/>
              <a:t>határozottan fenntartotta korábbi álláspontját</a:t>
            </a:r>
            <a:r>
              <a:rPr lang="en-US" b="1" dirty="0"/>
              <a:t>.</a:t>
            </a:r>
            <a:endParaRPr lang="hu-HU" b="1" dirty="0"/>
          </a:p>
          <a:p>
            <a:pPr algn="just"/>
            <a:endParaRPr lang="hu-HU" b="1" dirty="0"/>
          </a:p>
        </p:txBody>
      </p:sp>
    </p:spTree>
    <p:extLst>
      <p:ext uri="{BB962C8B-B14F-4D97-AF65-F5344CB8AC3E}">
        <p14:creationId xmlns:p14="http://schemas.microsoft.com/office/powerpoint/2010/main" val="733534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563591"/>
          </a:xfrm>
        </p:spPr>
        <p:txBody>
          <a:bodyPr>
            <a:normAutofit/>
          </a:bodyPr>
          <a:lstStyle/>
          <a:p>
            <a:pPr algn="l"/>
            <a:r>
              <a:rPr lang="hu-HU" sz="2000" b="1" u="sng" dirty="0"/>
              <a:t>Szirbik, EU Intézményrendszere II – Európai </a:t>
            </a:r>
            <a:r>
              <a:rPr lang="en-US" sz="2000" b="1" u="sng" dirty="0"/>
              <a:t>jog </a:t>
            </a:r>
            <a:r>
              <a:rPr lang="hu-HU" sz="2000" b="1" u="sng" dirty="0"/>
              <a:t>egyes elvei </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526893" y="1547467"/>
            <a:ext cx="9144000" cy="4795824"/>
          </a:xfrm>
        </p:spPr>
        <p:txBody>
          <a:bodyPr>
            <a:normAutofit fontScale="92500" lnSpcReduction="10000"/>
          </a:bodyPr>
          <a:lstStyle/>
          <a:p>
            <a:r>
              <a:rPr lang="en-US" b="1" u="sng" dirty="0" err="1"/>
              <a:t>Nemzeti</a:t>
            </a:r>
            <a:r>
              <a:rPr lang="en-US" b="1" u="sng" dirty="0"/>
              <a:t> </a:t>
            </a:r>
            <a:r>
              <a:rPr lang="en-US" b="1" u="sng" dirty="0" err="1"/>
              <a:t>Alkotmány</a:t>
            </a:r>
            <a:r>
              <a:rPr lang="en-US" b="1" u="sng" dirty="0"/>
              <a:t> </a:t>
            </a:r>
            <a:r>
              <a:rPr lang="en-US" b="1" u="sng" dirty="0" err="1"/>
              <a:t>kontra</a:t>
            </a:r>
            <a:r>
              <a:rPr lang="en-US" b="1" u="sng" dirty="0"/>
              <a:t> </a:t>
            </a:r>
            <a:r>
              <a:rPr lang="en-US" b="1" u="sng" dirty="0" err="1"/>
              <a:t>Európai</a:t>
            </a:r>
            <a:r>
              <a:rPr lang="en-US" b="1" u="sng" dirty="0"/>
              <a:t> Jog?</a:t>
            </a:r>
          </a:p>
          <a:p>
            <a:pPr algn="just"/>
            <a:r>
              <a:rPr lang="en-US" dirty="0" err="1">
                <a:highlight>
                  <a:srgbClr val="00FFFF"/>
                </a:highlight>
              </a:rPr>
              <a:t>EUMSZ</a:t>
            </a:r>
            <a:r>
              <a:rPr lang="en-US" dirty="0">
                <a:highlight>
                  <a:srgbClr val="00FFFF"/>
                </a:highlight>
              </a:rPr>
              <a:t> 110. </a:t>
            </a:r>
            <a:r>
              <a:rPr lang="en-US" dirty="0" err="1">
                <a:highlight>
                  <a:srgbClr val="00FFFF"/>
                </a:highlight>
              </a:rPr>
              <a:t>cikk</a:t>
            </a:r>
            <a:endParaRPr lang="en-US" dirty="0">
              <a:highlight>
                <a:srgbClr val="00FFFF"/>
              </a:highlight>
            </a:endParaRPr>
          </a:p>
          <a:p>
            <a:pPr algn="just"/>
            <a:r>
              <a:rPr lang="en-US" dirty="0"/>
              <a:t>“</a:t>
            </a:r>
            <a:r>
              <a:rPr lang="hu-HU" dirty="0"/>
              <a:t>A tagállamok sem közvetlenül, sem közvetve nem vetnek ki más tagállamok termékeire a hasonló jellegű hazai termékre közvetlenül vagy közvetve kivetett adónál magasabb belső adót.</a:t>
            </a:r>
          </a:p>
          <a:p>
            <a:pPr algn="just"/>
            <a:r>
              <a:rPr lang="hu-HU" dirty="0"/>
              <a:t>A tagállamok továbbá nem vetnek ki más tagállamok termékeire olyan természetű belső adót, amely más termékek közvetett védelmét szolgálhatja.</a:t>
            </a:r>
            <a:r>
              <a:rPr lang="en-US" dirty="0"/>
              <a:t>”</a:t>
            </a:r>
          </a:p>
          <a:p>
            <a:pPr algn="just"/>
            <a:r>
              <a:rPr lang="hu-HU" dirty="0"/>
              <a:t>A </a:t>
            </a:r>
            <a:r>
              <a:rPr lang="hu-HU" b="1" i="1" dirty="0"/>
              <a:t>nemzetközi jogban egy ilyen rendelkezésre magánszemély főszabályként nem hivatkozhat közvetlenül</a:t>
            </a:r>
            <a:r>
              <a:rPr lang="hu-HU" dirty="0"/>
              <a:t>. Csak abban “reménykedhet”, hogy az ő állama a másik állam ellen eljárást indít</a:t>
            </a:r>
            <a:r>
              <a:rPr lang="en-US" dirty="0"/>
              <a:t>. </a:t>
            </a:r>
          </a:p>
          <a:p>
            <a:pPr algn="just"/>
            <a:r>
              <a:rPr lang="hu-HU" dirty="0">
                <a:highlight>
                  <a:srgbClr val="C0C0C0"/>
                </a:highlight>
              </a:rPr>
              <a:t>Példa: </a:t>
            </a:r>
            <a:r>
              <a:rPr lang="hu-HU" dirty="0"/>
              <a:t>Belgium </a:t>
            </a:r>
            <a:r>
              <a:rPr lang="hu-HU" dirty="0" err="1"/>
              <a:t>vs</a:t>
            </a:r>
            <a:r>
              <a:rPr lang="hu-HU" dirty="0"/>
              <a:t>. Spanyolország </a:t>
            </a:r>
            <a:r>
              <a:rPr lang="hu-HU" dirty="0" err="1"/>
              <a:t>államositott</a:t>
            </a:r>
            <a:r>
              <a:rPr lang="hu-HU" dirty="0"/>
              <a:t> közüzemi vállalat részvényesi ügyében, amely eljárást a nemzetközi </a:t>
            </a:r>
            <a:r>
              <a:rPr lang="hu-HU" dirty="0" err="1"/>
              <a:t>biróság</a:t>
            </a:r>
            <a:r>
              <a:rPr lang="hu-HU" dirty="0"/>
              <a:t> nem fogadott be, mert a spanyol közművállalat belga állampolgárok által </a:t>
            </a:r>
            <a:r>
              <a:rPr lang="hu-HU" dirty="0" err="1"/>
              <a:t>tulajdonolt</a:t>
            </a:r>
            <a:r>
              <a:rPr lang="hu-HU" dirty="0"/>
              <a:t> részvénycsomagja Kanadában volt bejegyezve. </a:t>
            </a:r>
          </a:p>
          <a:p>
            <a:pPr algn="just"/>
            <a:endParaRPr lang="hu-HU" dirty="0"/>
          </a:p>
          <a:p>
            <a:pPr algn="just"/>
            <a:endParaRPr lang="en-US" b="1" u="sng" dirty="0"/>
          </a:p>
        </p:txBody>
      </p:sp>
    </p:spTree>
    <p:extLst>
      <p:ext uri="{BB962C8B-B14F-4D97-AF65-F5344CB8AC3E}">
        <p14:creationId xmlns:p14="http://schemas.microsoft.com/office/powerpoint/2010/main" val="75323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563591"/>
          </a:xfrm>
        </p:spPr>
        <p:txBody>
          <a:bodyPr>
            <a:normAutofit/>
          </a:bodyPr>
          <a:lstStyle/>
          <a:p>
            <a:pPr algn="l"/>
            <a:r>
              <a:rPr lang="hu-HU" sz="2000" b="1" u="sng" dirty="0"/>
              <a:t>Szirbik, EU Intézményrendszere II – Európai </a:t>
            </a:r>
            <a:r>
              <a:rPr lang="en-US" sz="2000" b="1" u="sng" dirty="0"/>
              <a:t>jog </a:t>
            </a:r>
            <a:r>
              <a:rPr lang="hu-HU" sz="2000" b="1" u="sng" dirty="0"/>
              <a:t>egyes elvei </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592533" y="1583722"/>
            <a:ext cx="9144000" cy="4795824"/>
          </a:xfrm>
        </p:spPr>
        <p:txBody>
          <a:bodyPr>
            <a:normAutofit/>
          </a:bodyPr>
          <a:lstStyle/>
          <a:p>
            <a:r>
              <a:rPr lang="en-US" b="1" u="sng" dirty="0" err="1"/>
              <a:t>Nemzeti</a:t>
            </a:r>
            <a:r>
              <a:rPr lang="en-US" b="1" u="sng" dirty="0"/>
              <a:t> </a:t>
            </a:r>
            <a:r>
              <a:rPr lang="en-US" b="1" u="sng" dirty="0" err="1"/>
              <a:t>Alkotmány</a:t>
            </a:r>
            <a:r>
              <a:rPr lang="en-US" b="1" u="sng" dirty="0"/>
              <a:t> </a:t>
            </a:r>
            <a:r>
              <a:rPr lang="en-US" b="1" u="sng" dirty="0" err="1"/>
              <a:t>kontra</a:t>
            </a:r>
            <a:r>
              <a:rPr lang="en-US" b="1" u="sng" dirty="0"/>
              <a:t> </a:t>
            </a:r>
            <a:r>
              <a:rPr lang="en-US" b="1" u="sng" dirty="0" err="1"/>
              <a:t>Európai</a:t>
            </a:r>
            <a:r>
              <a:rPr lang="en-US" b="1" u="sng" dirty="0"/>
              <a:t> Jog?</a:t>
            </a:r>
          </a:p>
          <a:p>
            <a:pPr algn="just"/>
            <a:r>
              <a:rPr lang="hu-HU" dirty="0"/>
              <a:t>Az uniós jog elsőbbségét azonban a </a:t>
            </a:r>
            <a:r>
              <a:rPr lang="hu-HU" dirty="0">
                <a:highlight>
                  <a:srgbClr val="C0C0C0"/>
                </a:highlight>
              </a:rPr>
              <a:t>legkomolyabb támadás </a:t>
            </a:r>
            <a:r>
              <a:rPr lang="hu-HU" dirty="0"/>
              <a:t>az alkotmányos alapjogok védelme mentén érte, elsősorban </a:t>
            </a:r>
            <a:r>
              <a:rPr lang="hu-HU" dirty="0">
                <a:highlight>
                  <a:srgbClr val="C0C0C0"/>
                </a:highlight>
              </a:rPr>
              <a:t>a német és az olasz alkotmánybíróságok részéről.</a:t>
            </a:r>
            <a:r>
              <a:rPr lang="hu-HU" dirty="0"/>
              <a:t> </a:t>
            </a:r>
            <a:endParaRPr lang="en-US" dirty="0"/>
          </a:p>
          <a:p>
            <a:pPr algn="just"/>
            <a:r>
              <a:rPr lang="hu-HU" dirty="0"/>
              <a:t>A német alkotmánybíróság híres </a:t>
            </a:r>
            <a:r>
              <a:rPr lang="hu-HU" b="1" dirty="0" err="1"/>
              <a:t>Solange</a:t>
            </a:r>
            <a:r>
              <a:rPr lang="hu-HU" b="1" dirty="0"/>
              <a:t> I</a:t>
            </a:r>
            <a:r>
              <a:rPr lang="en-US" b="1" dirty="0"/>
              <a:t> </a:t>
            </a:r>
            <a:r>
              <a:rPr lang="hu-HU" dirty="0"/>
              <a:t>(</a:t>
            </a:r>
            <a:r>
              <a:rPr lang="hu-HU" dirty="0" err="1"/>
              <a:t>Internationale</a:t>
            </a:r>
            <a:r>
              <a:rPr lang="hu-HU" dirty="0"/>
              <a:t> </a:t>
            </a:r>
            <a:r>
              <a:rPr lang="hu-HU" dirty="0" err="1"/>
              <a:t>Handelsgesellschaft</a:t>
            </a:r>
            <a:r>
              <a:rPr lang="hu-HU" dirty="0"/>
              <a:t>) határozatában, 1974-ben kimondta, hogy az EGK joga és a német Alaptörvény (alkotmány) alapjogokat biztosító normáinak </a:t>
            </a:r>
            <a:r>
              <a:rPr lang="hu-HU" dirty="0" err="1"/>
              <a:t>ellentéte</a:t>
            </a:r>
            <a:r>
              <a:rPr lang="hu-HU" dirty="0"/>
              <a:t> esetén a német alkotmányos szabályok érvényesítendők. Erre az álláspontra jutott ezt megelőzően fél évvel az olasz alkotmánybíróság is a </a:t>
            </a:r>
            <a:r>
              <a:rPr lang="hu-HU" dirty="0" err="1"/>
              <a:t>Frontini</a:t>
            </a:r>
            <a:r>
              <a:rPr lang="hu-HU" dirty="0"/>
              <a:t>-döntésben.</a:t>
            </a:r>
            <a:endParaRPr lang="en-US" dirty="0"/>
          </a:p>
          <a:p>
            <a:pPr algn="just"/>
            <a:r>
              <a:rPr lang="hu-HU" b="1" u="sng" dirty="0"/>
              <a:t>Fő logikai érv:</a:t>
            </a:r>
            <a:r>
              <a:rPr lang="hu-HU" b="1" dirty="0"/>
              <a:t> az átültető nemzeti jogszabály a hierarchiában a nemzeti alkotmány </a:t>
            </a:r>
            <a:r>
              <a:rPr lang="hu-HU" b="1" dirty="0" err="1"/>
              <a:t>allatt</a:t>
            </a:r>
            <a:r>
              <a:rPr lang="hu-HU" b="1" dirty="0"/>
              <a:t> van, és az EU jog jogalapjaként adott esetben megszűnik, ha nem felel meg az átültető törvény az alkotmánynak. </a:t>
            </a:r>
          </a:p>
        </p:txBody>
      </p:sp>
    </p:spTree>
    <p:extLst>
      <p:ext uri="{BB962C8B-B14F-4D97-AF65-F5344CB8AC3E}">
        <p14:creationId xmlns:p14="http://schemas.microsoft.com/office/powerpoint/2010/main" val="244912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136428" y="627564"/>
            <a:ext cx="7474172" cy="1325563"/>
          </a:xfrm>
        </p:spPr>
        <p:txBody>
          <a:bodyPr vert="horz" lIns="91440" tIns="45720" rIns="91440" bIns="45720" rtlCol="0" anchor="ctr">
            <a:normAutofit/>
          </a:bodyPr>
          <a:lstStyle/>
          <a:p>
            <a:pPr algn="l"/>
            <a:r>
              <a:rPr lang="en-US" sz="4400" b="1" u="sng" kern="1200">
                <a:solidFill>
                  <a:schemeClr val="tx1"/>
                </a:solidFill>
                <a:latin typeface="+mj-lt"/>
                <a:ea typeface="+mj-ea"/>
                <a:cs typeface="+mj-cs"/>
              </a:rPr>
              <a:t>Szirbik, EU Jogrendszere</a:t>
            </a:r>
            <a:br>
              <a:rPr lang="en-US" sz="4400" b="1" u="sng" kern="1200">
                <a:solidFill>
                  <a:schemeClr val="tx1"/>
                </a:solidFill>
                <a:latin typeface="+mj-lt"/>
                <a:ea typeface="+mj-ea"/>
                <a:cs typeface="+mj-cs"/>
              </a:rPr>
            </a:br>
            <a:endParaRPr lang="en-US" sz="4400" b="1" u="sng" kern="1200">
              <a:solidFill>
                <a:schemeClr val="tx1"/>
              </a:solidFill>
              <a:latin typeface="+mj-lt"/>
              <a:ea typeface="+mj-ea"/>
              <a:cs typeface="+mj-cs"/>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136429" y="2278173"/>
            <a:ext cx="6467867" cy="3450613"/>
          </a:xfrm>
        </p:spPr>
        <p:txBody>
          <a:bodyPr vert="horz" lIns="91440" tIns="45720" rIns="91440" bIns="45720" rtlCol="0" anchor="ctr">
            <a:normAutofit/>
          </a:bodyPr>
          <a:lstStyle/>
          <a:p>
            <a:pPr algn="l"/>
            <a:r>
              <a:rPr lang="en-US" sz="2400" b="1" kern="1200" dirty="0" err="1">
                <a:solidFill>
                  <a:schemeClr val="tx1"/>
                </a:solidFill>
                <a:latin typeface="+mn-lt"/>
                <a:ea typeface="+mn-ea"/>
                <a:cs typeface="+mn-cs"/>
              </a:rPr>
              <a:t>Ismétlő</a:t>
            </a:r>
            <a:r>
              <a:rPr lang="en-US" sz="2400" b="1" kern="1200" dirty="0">
                <a:solidFill>
                  <a:schemeClr val="tx1"/>
                </a:solidFill>
                <a:latin typeface="+mn-lt"/>
                <a:ea typeface="+mn-ea"/>
                <a:cs typeface="+mn-cs"/>
              </a:rPr>
              <a:t> </a:t>
            </a:r>
            <a:r>
              <a:rPr lang="en-US" sz="2400" b="1" kern="1200" dirty="0" err="1">
                <a:solidFill>
                  <a:schemeClr val="tx1"/>
                </a:solidFill>
                <a:latin typeface="+mn-lt"/>
                <a:ea typeface="+mn-ea"/>
                <a:cs typeface="+mn-cs"/>
              </a:rPr>
              <a:t>kérdések</a:t>
            </a:r>
            <a:r>
              <a:rPr lang="en-US" sz="2400" b="1" kern="1200" dirty="0">
                <a:solidFill>
                  <a:schemeClr val="tx1"/>
                </a:solidFill>
                <a:latin typeface="+mn-lt"/>
                <a:ea typeface="+mn-ea"/>
                <a:cs typeface="+mn-cs"/>
              </a:rPr>
              <a:t>:</a:t>
            </a:r>
          </a:p>
          <a:p>
            <a:pPr indent="-228600" algn="l">
              <a:buFont typeface="Arial" panose="020B0604020202020204" pitchFamily="34" charset="0"/>
              <a:buChar char="•"/>
            </a:pPr>
            <a:r>
              <a:rPr lang="en-US" sz="2400" kern="1200" dirty="0">
                <a:solidFill>
                  <a:schemeClr val="tx1"/>
                </a:solidFill>
                <a:latin typeface="+mn-lt"/>
                <a:ea typeface="+mn-ea"/>
                <a:cs typeface="+mn-cs"/>
              </a:rPr>
              <a:t>A </a:t>
            </a:r>
            <a:r>
              <a:rPr lang="en-US" sz="2400" kern="1200" dirty="0" err="1">
                <a:solidFill>
                  <a:schemeClr val="tx1"/>
                </a:solidFill>
                <a:latin typeface="+mn-lt"/>
                <a:ea typeface="+mn-ea"/>
                <a:cs typeface="+mn-cs"/>
              </a:rPr>
              <a:t>kötelezettségszegési</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eljárás</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keretében</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kiszabható</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pénzbüntetés</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kiszámításkor</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mely</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két</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egyéni</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tényezőt</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kell</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figyelembe</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venni</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az</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érintett</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tagállamokra</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vonatkozólag</a:t>
            </a:r>
            <a:r>
              <a:rPr lang="en-US" sz="2400" kern="1200" dirty="0">
                <a:solidFill>
                  <a:schemeClr val="tx1"/>
                </a:solidFill>
                <a:latin typeface="+mn-lt"/>
                <a:ea typeface="+mn-ea"/>
                <a:cs typeface="+mn-cs"/>
              </a:rPr>
              <a:t>? </a:t>
            </a:r>
          </a:p>
          <a:p>
            <a:pPr indent="-228600" algn="l">
              <a:buFont typeface="Arial" panose="020B0604020202020204" pitchFamily="34" charset="0"/>
              <a:buChar char="•"/>
            </a:pPr>
            <a:r>
              <a:rPr lang="en-US" sz="2400" kern="1200" dirty="0">
                <a:solidFill>
                  <a:schemeClr val="tx1"/>
                </a:solidFill>
                <a:latin typeface="+mn-lt"/>
                <a:ea typeface="+mn-ea"/>
                <a:cs typeface="+mn-cs"/>
              </a:rPr>
              <a:t>A </a:t>
            </a:r>
            <a:r>
              <a:rPr lang="en-US" sz="2400" kern="1200" dirty="0" err="1">
                <a:solidFill>
                  <a:schemeClr val="tx1"/>
                </a:solidFill>
                <a:latin typeface="+mn-lt"/>
                <a:ea typeface="+mn-ea"/>
                <a:cs typeface="+mn-cs"/>
              </a:rPr>
              <a:t>kötelezettségszegési</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eljárásban</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az</a:t>
            </a:r>
            <a:r>
              <a:rPr lang="en-US" sz="2400" kern="1200" dirty="0">
                <a:solidFill>
                  <a:schemeClr val="tx1"/>
                </a:solidFill>
                <a:latin typeface="+mn-lt"/>
                <a:ea typeface="+mn-ea"/>
                <a:cs typeface="+mn-cs"/>
              </a:rPr>
              <a:t> EU </a:t>
            </a:r>
            <a:r>
              <a:rPr lang="en-US" sz="2400" kern="1200" dirty="0" err="1">
                <a:solidFill>
                  <a:schemeClr val="tx1"/>
                </a:solidFill>
                <a:latin typeface="+mn-lt"/>
                <a:ea typeface="+mn-ea"/>
                <a:cs typeface="+mn-cs"/>
              </a:rPr>
              <a:t>mely</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két</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intézménye</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jár</a:t>
            </a:r>
            <a:r>
              <a:rPr lang="en-US" sz="2400" kern="1200" dirty="0">
                <a:solidFill>
                  <a:schemeClr val="tx1"/>
                </a:solidFill>
                <a:latin typeface="+mn-lt"/>
                <a:ea typeface="+mn-ea"/>
                <a:cs typeface="+mn-cs"/>
              </a:rPr>
              <a:t> el?</a:t>
            </a:r>
          </a:p>
          <a:p>
            <a:pPr indent="-228600" algn="l">
              <a:buFont typeface="Arial" panose="020B0604020202020204" pitchFamily="34" charset="0"/>
              <a:buChar char="•"/>
            </a:pPr>
            <a:endParaRPr lang="en-US" sz="2400" kern="1200" dirty="0">
              <a:solidFill>
                <a:schemeClr val="tx1"/>
              </a:solidFill>
              <a:latin typeface="+mn-lt"/>
              <a:ea typeface="+mn-ea"/>
              <a:cs typeface="+mn-cs"/>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66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3D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254442" y="3071601"/>
            <a:ext cx="1462088" cy="714798"/>
          </a:xfrm>
          <a:prstGeom prst="rect">
            <a:avLst/>
          </a:prstGeom>
        </p:spPr>
      </p:pic>
    </p:spTree>
    <p:extLst>
      <p:ext uri="{BB962C8B-B14F-4D97-AF65-F5344CB8AC3E}">
        <p14:creationId xmlns:p14="http://schemas.microsoft.com/office/powerpoint/2010/main" val="2365139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563591"/>
          </a:xfrm>
        </p:spPr>
        <p:txBody>
          <a:bodyPr>
            <a:normAutofit/>
          </a:bodyPr>
          <a:lstStyle/>
          <a:p>
            <a:pPr algn="l"/>
            <a:r>
              <a:rPr lang="hu-HU" sz="2000" b="1" u="sng" dirty="0"/>
              <a:t>Szirbik, EU Intézményrendszere II – Európai </a:t>
            </a:r>
            <a:r>
              <a:rPr lang="en-US" sz="2000" b="1" u="sng" dirty="0"/>
              <a:t>jog </a:t>
            </a:r>
            <a:r>
              <a:rPr lang="hu-HU" sz="2000" b="1" u="sng" dirty="0"/>
              <a:t>egyes elvei </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592533" y="1583722"/>
            <a:ext cx="9144000" cy="4795824"/>
          </a:xfrm>
        </p:spPr>
        <p:txBody>
          <a:bodyPr>
            <a:normAutofit fontScale="92500"/>
          </a:bodyPr>
          <a:lstStyle/>
          <a:p>
            <a:r>
              <a:rPr lang="hu-HU" b="1" u="sng" dirty="0"/>
              <a:t>Nemzeti Alkotmány kontra Európai Jog?</a:t>
            </a:r>
          </a:p>
          <a:p>
            <a:r>
              <a:rPr lang="hu-HU" b="1" dirty="0"/>
              <a:t>A </a:t>
            </a:r>
            <a:r>
              <a:rPr lang="hu-HU" b="1" dirty="0" err="1"/>
              <a:t>konflikutust</a:t>
            </a:r>
            <a:r>
              <a:rPr lang="hu-HU" b="1" dirty="0"/>
              <a:t> követő együttműködés időszaka</a:t>
            </a:r>
          </a:p>
          <a:p>
            <a:pPr algn="just"/>
            <a:r>
              <a:rPr lang="hu-HU" dirty="0"/>
              <a:t>Az Európai Bíróság ugyan egy lépést sem hátrált, azonban ítélkezésében </a:t>
            </a:r>
            <a:r>
              <a:rPr lang="hu-HU" i="1" u="sng" dirty="0"/>
              <a:t>érezhetően felerősödött az alapjogok védelmének szerepe.</a:t>
            </a:r>
            <a:r>
              <a:rPr lang="hu-HU" dirty="0"/>
              <a:t> Az, hogy a hetvenes évektől a luxemburgi bírói joggyakorlatban az alapjogvédelem jelentősebb szerepet kapott, tükröződött a két </a:t>
            </a:r>
            <a:r>
              <a:rPr lang="en-US" dirty="0" err="1"/>
              <a:t>nemzeti</a:t>
            </a:r>
            <a:r>
              <a:rPr lang="en-US" dirty="0"/>
              <a:t> </a:t>
            </a:r>
            <a:r>
              <a:rPr lang="hu-HU" dirty="0"/>
              <a:t>alkotmánybíróság gyakorlatában is. </a:t>
            </a:r>
            <a:endParaRPr lang="en-US" dirty="0"/>
          </a:p>
          <a:p>
            <a:pPr algn="just"/>
            <a:r>
              <a:rPr lang="hu-HU" dirty="0"/>
              <a:t>Az olasz alkotmánybíróság az 1984-es </a:t>
            </a:r>
            <a:r>
              <a:rPr lang="hu-HU" i="1" dirty="0" err="1"/>
              <a:t>Granital</a:t>
            </a:r>
            <a:r>
              <a:rPr lang="hu-HU" i="1" dirty="0"/>
              <a:t>-</a:t>
            </a:r>
            <a:r>
              <a:rPr lang="hu-HU" dirty="0"/>
              <a:t>ügyben, míg a német alkotmánybíróság az 1986-os </a:t>
            </a:r>
            <a:r>
              <a:rPr lang="hu-HU" b="1" i="1" dirty="0" err="1">
                <a:highlight>
                  <a:srgbClr val="00FFFF"/>
                </a:highlight>
              </a:rPr>
              <a:t>Solange</a:t>
            </a:r>
            <a:r>
              <a:rPr lang="hu-HU" b="1" i="1" dirty="0">
                <a:highlight>
                  <a:srgbClr val="00FFFF"/>
                </a:highlight>
              </a:rPr>
              <a:t> II </a:t>
            </a:r>
            <a:r>
              <a:rPr lang="hu-HU" i="1" dirty="0"/>
              <a:t>(</a:t>
            </a:r>
            <a:r>
              <a:rPr lang="hu-HU" i="1" dirty="0" err="1"/>
              <a:t>Wünsche</a:t>
            </a:r>
            <a:r>
              <a:rPr lang="hu-HU" i="1" dirty="0"/>
              <a:t> </a:t>
            </a:r>
            <a:r>
              <a:rPr lang="hu-HU" i="1" dirty="0" err="1"/>
              <a:t>Handelsgesellschaft</a:t>
            </a:r>
            <a:r>
              <a:rPr lang="hu-HU" i="1" dirty="0"/>
              <a:t>)-</a:t>
            </a:r>
            <a:r>
              <a:rPr lang="hu-HU" dirty="0"/>
              <a:t>döntésében </a:t>
            </a:r>
            <a:r>
              <a:rPr lang="hu-HU" b="1" i="1" dirty="0"/>
              <a:t>érvényesítette a közösségi jog elsőbbségét.</a:t>
            </a:r>
            <a:r>
              <a:rPr lang="hu-HU" dirty="0"/>
              <a:t> Az utóbbi kifejtette, hogy a közösségi alapjogvédelem adott szintű fennmaradása esetén, amilyen a döntés idején volt, a jövőben általában nem fogja az alaptörvény alapjogi rendelkezései alapján vizsgálni a közösségi jogszabá­lyok alkalmazhatóságát, az alkotmányos vizsgálat jövőbeni lehetőségét azonban nem zárta ki.</a:t>
            </a:r>
            <a:endParaRPr lang="hu-HU" b="1" dirty="0"/>
          </a:p>
        </p:txBody>
      </p:sp>
    </p:spTree>
    <p:extLst>
      <p:ext uri="{BB962C8B-B14F-4D97-AF65-F5344CB8AC3E}">
        <p14:creationId xmlns:p14="http://schemas.microsoft.com/office/powerpoint/2010/main" val="212089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563591"/>
          </a:xfrm>
        </p:spPr>
        <p:txBody>
          <a:bodyPr>
            <a:normAutofit/>
          </a:bodyPr>
          <a:lstStyle/>
          <a:p>
            <a:pPr algn="l"/>
            <a:r>
              <a:rPr lang="hu-HU" sz="2000" b="1" u="sng" dirty="0"/>
              <a:t>Szirbik, EU Intézményrendszere II – Európai </a:t>
            </a:r>
            <a:r>
              <a:rPr lang="en-US" sz="2000" b="1" u="sng" dirty="0"/>
              <a:t>jog </a:t>
            </a:r>
            <a:r>
              <a:rPr lang="hu-HU" sz="2000" b="1" u="sng" dirty="0"/>
              <a:t>egyes elvei </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592533" y="1583722"/>
            <a:ext cx="9144000" cy="4795824"/>
          </a:xfrm>
        </p:spPr>
        <p:txBody>
          <a:bodyPr>
            <a:normAutofit/>
          </a:bodyPr>
          <a:lstStyle/>
          <a:p>
            <a:r>
              <a:rPr lang="hu-HU" b="1" u="sng" dirty="0"/>
              <a:t>Francovich és </a:t>
            </a:r>
            <a:r>
              <a:rPr lang="hu-HU" b="1" u="sng" dirty="0" err="1"/>
              <a:t>Bonifaci</a:t>
            </a:r>
            <a:r>
              <a:rPr lang="hu-HU" b="1" u="sng" dirty="0"/>
              <a:t> ügy</a:t>
            </a:r>
          </a:p>
          <a:p>
            <a:r>
              <a:rPr lang="hu-HU" b="1" u="sng" dirty="0" err="1"/>
              <a:t>Kártéritési</a:t>
            </a:r>
            <a:r>
              <a:rPr lang="hu-HU" b="1" u="sng" dirty="0"/>
              <a:t> kötelezettség nem átültetett irányelve setében</a:t>
            </a:r>
          </a:p>
          <a:p>
            <a:pPr algn="just"/>
            <a:endParaRPr lang="hu-HU" b="1" u="sng" dirty="0"/>
          </a:p>
          <a:p>
            <a:pPr algn="just"/>
            <a:r>
              <a:rPr lang="hu-HU" b="1" dirty="0"/>
              <a:t>Az Európai Bíróság a Francovich és </a:t>
            </a:r>
            <a:r>
              <a:rPr lang="hu-HU" b="1" dirty="0" err="1"/>
              <a:t>Bonifaci</a:t>
            </a:r>
            <a:r>
              <a:rPr lang="hu-HU" b="1" dirty="0"/>
              <a:t> ügy ítéleteiben 1991-ben elismerte a tagállamok kötelezettségét azon károk megtérítésére, amelyek az irányelvek hiányzó vagy nem szabályszerű átültetése miatt következnek be. Ezekben az esetekben az olasz állam felelősségének kérdéséről volt szó, amely a munkáltató fizetésképtelensége esetén a munkavállalók védelmére vonatkozó tagállami jogszabályok közelítéséről szóló, 1980. október 20-i 80/987/EGK tanácsi irányelv nem határidőre történő átültetése következtében merült fel. </a:t>
            </a:r>
          </a:p>
        </p:txBody>
      </p:sp>
    </p:spTree>
    <p:extLst>
      <p:ext uri="{BB962C8B-B14F-4D97-AF65-F5344CB8AC3E}">
        <p14:creationId xmlns:p14="http://schemas.microsoft.com/office/powerpoint/2010/main" val="893755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p:txBody>
          <a:bodyPr/>
          <a:lstStyle/>
          <a:p>
            <a:r>
              <a:rPr lang="en-US" b="1" i="1" dirty="0" err="1">
                <a:solidFill>
                  <a:schemeClr val="accent4">
                    <a:lumMod val="75000"/>
                  </a:schemeClr>
                </a:solidFill>
              </a:rPr>
              <a:t>Köszönöm</a:t>
            </a:r>
            <a:r>
              <a:rPr lang="en-US" b="1" i="1" dirty="0">
                <a:solidFill>
                  <a:schemeClr val="accent4">
                    <a:lumMod val="75000"/>
                  </a:schemeClr>
                </a:solidFill>
              </a:rPr>
              <a:t> a </a:t>
            </a:r>
            <a:r>
              <a:rPr lang="en-US" b="1" i="1" dirty="0" err="1">
                <a:solidFill>
                  <a:schemeClr val="accent4">
                    <a:lumMod val="75000"/>
                  </a:schemeClr>
                </a:solidFill>
              </a:rPr>
              <a:t>figyelmüket</a:t>
            </a:r>
            <a:r>
              <a:rPr lang="en-US" b="1" i="1" dirty="0">
                <a:solidFill>
                  <a:schemeClr val="accent4">
                    <a:lumMod val="75000"/>
                  </a:schemeClr>
                </a:solidFill>
              </a:rPr>
              <a:t>!</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0981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3DF462-5F94-4642-8BCF-B0AE7D9C69E7}"/>
              </a:ext>
            </a:extLst>
          </p:cNvPr>
          <p:cNvPicPr>
            <a:picLocks noChangeAspect="1"/>
          </p:cNvPicPr>
          <p:nvPr/>
        </p:nvPicPr>
        <p:blipFill rotWithShape="1">
          <a:blip r:embed="rId2">
            <a:alphaModFix/>
          </a:blip>
          <a:srcRect t="11767" r="-2" b="4494"/>
          <a:stretch/>
        </p:blipFill>
        <p:spPr>
          <a:xfrm>
            <a:off x="6179651" y="-168318"/>
            <a:ext cx="6261330" cy="3932313"/>
          </a:xfrm>
          <a:prstGeom prst="rect">
            <a:avLst/>
          </a:prstGeom>
          <a:effectLst>
            <a:softEdge rad="533400"/>
          </a:effectLst>
        </p:spPr>
      </p:pic>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rotWithShape="1">
          <a:blip r:embed="rId3"/>
          <a:srcRect l="20985" r="6372" b="1"/>
          <a:stretch/>
        </p:blipFill>
        <p:spPr>
          <a:xfrm>
            <a:off x="6799006" y="3624717"/>
            <a:ext cx="4529525" cy="3048337"/>
          </a:xfrm>
          <a:prstGeom prst="rect">
            <a:avLst/>
          </a:prstGeom>
          <a:effectLst>
            <a:softEdge rad="533400"/>
          </a:effectLst>
        </p:spPr>
      </p:pic>
      <p:pic>
        <p:nvPicPr>
          <p:cNvPr id="16" name="Picture 9">
            <a:extLst>
              <a:ext uri="{FF2B5EF4-FFF2-40B4-BE49-F238E27FC236}">
                <a16:creationId xmlns:a16="http://schemas.microsoft.com/office/drawing/2014/main" id="{22901FED-4FC9-4ED5-8123-C98BCD1616B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804998" y="798445"/>
            <a:ext cx="4803636" cy="1311664"/>
          </a:xfrm>
        </p:spPr>
        <p:txBody>
          <a:bodyPr vert="horz" lIns="91440" tIns="45720" rIns="91440" bIns="45720" rtlCol="0" anchor="ctr">
            <a:normAutofit/>
          </a:bodyPr>
          <a:lstStyle/>
          <a:p>
            <a:pPr algn="l"/>
            <a:r>
              <a:rPr lang="en-US" sz="3700" b="1" u="sng" kern="1200">
                <a:solidFill>
                  <a:srgbClr val="000000"/>
                </a:solidFill>
                <a:latin typeface="+mj-lt"/>
                <a:ea typeface="+mj-ea"/>
                <a:cs typeface="+mj-cs"/>
              </a:rPr>
              <a:t>Szirbik, EU Jogrendszere</a:t>
            </a:r>
            <a:br>
              <a:rPr lang="en-US" sz="3700" b="1" u="sng" kern="1200">
                <a:solidFill>
                  <a:srgbClr val="000000"/>
                </a:solidFill>
                <a:latin typeface="+mj-lt"/>
                <a:ea typeface="+mj-ea"/>
                <a:cs typeface="+mj-cs"/>
              </a:rPr>
            </a:br>
            <a:endParaRPr lang="en-US" sz="3700" b="1" u="sng" kern="1200">
              <a:solidFill>
                <a:srgbClr val="000000"/>
              </a:solidFill>
              <a:latin typeface="+mj-lt"/>
              <a:ea typeface="+mj-ea"/>
              <a:cs typeface="+mj-cs"/>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804997" y="2272143"/>
            <a:ext cx="4803637" cy="3788830"/>
          </a:xfrm>
        </p:spPr>
        <p:txBody>
          <a:bodyPr vert="horz" lIns="91440" tIns="45720" rIns="91440" bIns="45720" rtlCol="0" anchor="ctr">
            <a:normAutofit/>
          </a:bodyPr>
          <a:lstStyle/>
          <a:p>
            <a:pPr indent="-228600" algn="l">
              <a:buFont typeface="Arial" panose="020B0604020202020204" pitchFamily="34" charset="0"/>
              <a:buChar char="•"/>
            </a:pPr>
            <a:endParaRPr lang="en-US" sz="2000" kern="1200">
              <a:solidFill>
                <a:srgbClr val="000000"/>
              </a:solidFill>
              <a:latin typeface="+mn-lt"/>
              <a:ea typeface="+mn-ea"/>
              <a:cs typeface="+mn-cs"/>
            </a:endParaRPr>
          </a:p>
          <a:p>
            <a:pPr indent="-228600" algn="l">
              <a:buFont typeface="Arial" panose="020B0604020202020204" pitchFamily="34" charset="0"/>
              <a:buChar char="•"/>
            </a:pPr>
            <a:r>
              <a:rPr lang="en-US" sz="2000" kern="1200">
                <a:solidFill>
                  <a:srgbClr val="000000"/>
                </a:solidFill>
                <a:latin typeface="+mn-lt"/>
                <a:ea typeface="+mn-ea"/>
                <a:cs typeface="+mn-cs"/>
              </a:rPr>
              <a:t>Az Európai Biróság </a:t>
            </a:r>
          </a:p>
          <a:p>
            <a:pPr lvl="0" indent="-228600" algn="l">
              <a:buFont typeface="Arial" panose="020B0604020202020204" pitchFamily="34" charset="0"/>
              <a:buChar char="•"/>
            </a:pPr>
            <a:r>
              <a:rPr lang="en-US" sz="2000" kern="1200">
                <a:solidFill>
                  <a:srgbClr val="000000"/>
                </a:solidFill>
                <a:latin typeface="+mn-lt"/>
                <a:ea typeface="+mn-ea"/>
                <a:cs typeface="+mn-cs"/>
              </a:rPr>
              <a:t>Az Európai Biróság joggyakorlata az Európai jog és a nemzeti jog közötti viszony tekintetében</a:t>
            </a:r>
          </a:p>
          <a:p>
            <a:pPr indent="-228600" algn="l">
              <a:buFont typeface="Arial" panose="020B0604020202020204" pitchFamily="34" charset="0"/>
              <a:buChar char="•"/>
            </a:pPr>
            <a:endParaRPr lang="en-US" sz="2000" kern="1200">
              <a:solidFill>
                <a:srgbClr val="000000"/>
              </a:solidFill>
              <a:latin typeface="+mn-lt"/>
              <a:ea typeface="+mn-ea"/>
              <a:cs typeface="+mn-cs"/>
            </a:endParaRPr>
          </a:p>
        </p:txBody>
      </p:sp>
    </p:spTree>
    <p:extLst>
      <p:ext uri="{BB962C8B-B14F-4D97-AF65-F5344CB8AC3E}">
        <p14:creationId xmlns:p14="http://schemas.microsoft.com/office/powerpoint/2010/main" val="64591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11">
            <a:extLst>
              <a:ext uri="{FF2B5EF4-FFF2-40B4-BE49-F238E27FC236}">
                <a16:creationId xmlns:a16="http://schemas.microsoft.com/office/drawing/2014/main" id="{A0BF428C-DA8B-4D99-9930-18F7F91D87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801" y="1690688"/>
            <a:ext cx="7316944"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rgbClr val="A6A6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37">
            <a:extLst>
              <a:ext uri="{FF2B5EF4-FFF2-40B4-BE49-F238E27FC236}">
                <a16:creationId xmlns:a16="http://schemas.microsoft.com/office/drawing/2014/main" id="{A03E2379-8871-408A-95CE-7AAE8FA53A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746" y="1691164"/>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endParaRPr lang="en-US" sz="4400" b="1" u="sng" kern="1200" dirty="0">
              <a:solidFill>
                <a:schemeClr val="tx1"/>
              </a:solidFill>
              <a:latin typeface="+mj-lt"/>
              <a:ea typeface="+mj-ea"/>
              <a:cs typeface="+mj-cs"/>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838200" y="2015406"/>
            <a:ext cx="5097779" cy="4065986"/>
          </a:xfrm>
        </p:spPr>
        <p:txBody>
          <a:bodyPr vert="horz" lIns="91440" tIns="45720" rIns="91440" bIns="45720" rtlCol="0" anchor="t">
            <a:normAutofit/>
          </a:bodyPr>
          <a:lstStyle/>
          <a:p>
            <a:pPr indent="-228600" algn="l">
              <a:buFont typeface="Arial" panose="020B0604020202020204" pitchFamily="34" charset="0"/>
              <a:buChar char="•"/>
            </a:pPr>
            <a:r>
              <a:rPr lang="en-US" sz="2000" b="1" kern="1200" dirty="0">
                <a:solidFill>
                  <a:srgbClr val="FFFFFF"/>
                </a:solidFill>
                <a:highlight>
                  <a:srgbClr val="C0C0C0"/>
                </a:highlight>
                <a:latin typeface="+mn-lt"/>
                <a:ea typeface="+mn-ea"/>
                <a:cs typeface="+mn-cs"/>
              </a:rPr>
              <a:t>Az </a:t>
            </a:r>
            <a:r>
              <a:rPr lang="en-US" sz="2000" b="1" kern="1200" dirty="0" err="1">
                <a:solidFill>
                  <a:srgbClr val="FFFFFF"/>
                </a:solidFill>
                <a:highlight>
                  <a:srgbClr val="C0C0C0"/>
                </a:highlight>
                <a:latin typeface="+mn-lt"/>
                <a:ea typeface="+mn-ea"/>
                <a:cs typeface="+mn-cs"/>
              </a:rPr>
              <a:t>Európai</a:t>
            </a:r>
            <a:r>
              <a:rPr lang="en-US" sz="2000" b="1" kern="1200" dirty="0">
                <a:solidFill>
                  <a:srgbClr val="FFFFFF"/>
                </a:solidFill>
                <a:highlight>
                  <a:srgbClr val="C0C0C0"/>
                </a:highlight>
                <a:latin typeface="+mn-lt"/>
                <a:ea typeface="+mn-ea"/>
                <a:cs typeface="+mn-cs"/>
              </a:rPr>
              <a:t> </a:t>
            </a:r>
            <a:r>
              <a:rPr lang="en-US" sz="2000" b="1" kern="1200" dirty="0" err="1">
                <a:solidFill>
                  <a:srgbClr val="FFFFFF"/>
                </a:solidFill>
                <a:highlight>
                  <a:srgbClr val="C0C0C0"/>
                </a:highlight>
                <a:latin typeface="+mn-lt"/>
                <a:ea typeface="+mn-ea"/>
                <a:cs typeface="+mn-cs"/>
              </a:rPr>
              <a:t>Unió</a:t>
            </a:r>
            <a:r>
              <a:rPr lang="en-US" sz="2000" b="1" kern="1200" dirty="0">
                <a:solidFill>
                  <a:srgbClr val="FFFFFF"/>
                </a:solidFill>
                <a:highlight>
                  <a:srgbClr val="C0C0C0"/>
                </a:highlight>
                <a:latin typeface="+mn-lt"/>
                <a:ea typeface="+mn-ea"/>
                <a:cs typeface="+mn-cs"/>
              </a:rPr>
              <a:t> </a:t>
            </a:r>
            <a:r>
              <a:rPr lang="en-US" sz="2000" b="1" kern="1200" dirty="0" err="1">
                <a:solidFill>
                  <a:srgbClr val="FFFFFF"/>
                </a:solidFill>
                <a:highlight>
                  <a:srgbClr val="C0C0C0"/>
                </a:highlight>
                <a:latin typeface="+mn-lt"/>
                <a:ea typeface="+mn-ea"/>
                <a:cs typeface="+mn-cs"/>
              </a:rPr>
              <a:t>Bírósága</a:t>
            </a:r>
            <a:endParaRPr lang="en-US" sz="2000" b="1" kern="1200" dirty="0">
              <a:solidFill>
                <a:srgbClr val="FFFFFF"/>
              </a:solidFill>
              <a:highlight>
                <a:srgbClr val="C0C0C0"/>
              </a:highlight>
              <a:latin typeface="+mn-lt"/>
              <a:ea typeface="+mn-ea"/>
              <a:cs typeface="+mn-cs"/>
            </a:endParaRPr>
          </a:p>
          <a:p>
            <a:pPr indent="-228600" algn="l">
              <a:buFont typeface="Arial" panose="020B0604020202020204" pitchFamily="34" charset="0"/>
              <a:buChar char="•"/>
            </a:pPr>
            <a:r>
              <a:rPr lang="en-US" sz="2000" b="1" kern="1200" dirty="0">
                <a:solidFill>
                  <a:srgbClr val="FFFFFF"/>
                </a:solidFill>
                <a:latin typeface="+mn-lt"/>
                <a:ea typeface="+mn-ea"/>
                <a:cs typeface="+mn-cs"/>
              </a:rPr>
              <a:t>Az </a:t>
            </a:r>
            <a:r>
              <a:rPr lang="en-US" sz="2000" b="1" kern="1200" dirty="0" err="1">
                <a:solidFill>
                  <a:srgbClr val="FFFFFF"/>
                </a:solidFill>
                <a:latin typeface="+mn-lt"/>
                <a:ea typeface="+mn-ea"/>
                <a:cs typeface="+mn-cs"/>
              </a:rPr>
              <a:t>Európai</a:t>
            </a:r>
            <a:r>
              <a:rPr lang="en-US" sz="2000" b="1" kern="1200" dirty="0">
                <a:solidFill>
                  <a:srgbClr val="FFFFFF"/>
                </a:solidFill>
                <a:latin typeface="+mn-lt"/>
                <a:ea typeface="+mn-ea"/>
                <a:cs typeface="+mn-cs"/>
              </a:rPr>
              <a:t> </a:t>
            </a:r>
            <a:r>
              <a:rPr lang="en-US" sz="2000" b="1" kern="1200" dirty="0" err="1">
                <a:solidFill>
                  <a:srgbClr val="FFFFFF"/>
                </a:solidFill>
                <a:latin typeface="+mn-lt"/>
                <a:ea typeface="+mn-ea"/>
                <a:cs typeface="+mn-cs"/>
              </a:rPr>
              <a:t>Unió</a:t>
            </a:r>
            <a:r>
              <a:rPr lang="en-US" sz="2000" b="1" kern="1200" dirty="0">
                <a:solidFill>
                  <a:srgbClr val="FFFFFF"/>
                </a:solidFill>
                <a:latin typeface="+mn-lt"/>
                <a:ea typeface="+mn-ea"/>
                <a:cs typeface="+mn-cs"/>
              </a:rPr>
              <a:t> </a:t>
            </a:r>
            <a:r>
              <a:rPr lang="en-US" sz="2000" b="1" kern="1200" dirty="0" err="1">
                <a:solidFill>
                  <a:srgbClr val="FFFFFF"/>
                </a:solidFill>
                <a:latin typeface="+mn-lt"/>
                <a:ea typeface="+mn-ea"/>
                <a:cs typeface="+mn-cs"/>
              </a:rPr>
              <a:t>Bírósága</a:t>
            </a:r>
            <a:r>
              <a:rPr lang="en-US" sz="2000" b="1" kern="1200" dirty="0">
                <a:solidFill>
                  <a:srgbClr val="FFFFFF"/>
                </a:solidFill>
                <a:latin typeface="+mn-lt"/>
                <a:ea typeface="+mn-ea"/>
                <a:cs typeface="+mn-cs"/>
              </a:rPr>
              <a:t> </a:t>
            </a:r>
            <a:r>
              <a:rPr lang="en-US" sz="2000" b="1" kern="1200" dirty="0" err="1">
                <a:solidFill>
                  <a:srgbClr val="FFFFFF"/>
                </a:solidFill>
                <a:latin typeface="+mn-lt"/>
                <a:ea typeface="+mn-ea"/>
                <a:cs typeface="+mn-cs"/>
              </a:rPr>
              <a:t>az</a:t>
            </a:r>
            <a:r>
              <a:rPr lang="en-US" sz="2000" b="1" kern="1200" dirty="0">
                <a:solidFill>
                  <a:srgbClr val="FFFFFF"/>
                </a:solidFill>
                <a:latin typeface="+mn-lt"/>
                <a:ea typeface="+mn-ea"/>
                <a:cs typeface="+mn-cs"/>
              </a:rPr>
              <a:t> EU </a:t>
            </a:r>
            <a:r>
              <a:rPr lang="en-US" sz="2000" b="1" kern="1200" dirty="0" err="1">
                <a:solidFill>
                  <a:srgbClr val="FFFFFF"/>
                </a:solidFill>
                <a:latin typeface="+mn-lt"/>
                <a:ea typeface="+mn-ea"/>
                <a:cs typeface="+mn-cs"/>
              </a:rPr>
              <a:t>igazságszolgáltatási</a:t>
            </a:r>
            <a:r>
              <a:rPr lang="en-US" sz="2000" b="1" kern="1200" dirty="0">
                <a:solidFill>
                  <a:srgbClr val="FFFFFF"/>
                </a:solidFill>
                <a:latin typeface="+mn-lt"/>
                <a:ea typeface="+mn-ea"/>
                <a:cs typeface="+mn-cs"/>
              </a:rPr>
              <a:t> </a:t>
            </a:r>
            <a:r>
              <a:rPr lang="en-US" sz="2000" b="1" kern="1200" dirty="0" err="1">
                <a:solidFill>
                  <a:srgbClr val="FFFFFF"/>
                </a:solidFill>
                <a:latin typeface="+mn-lt"/>
                <a:ea typeface="+mn-ea"/>
                <a:cs typeface="+mn-cs"/>
              </a:rPr>
              <a:t>intézménye</a:t>
            </a:r>
            <a:r>
              <a:rPr lang="en-US" sz="2000" b="1" kern="1200" dirty="0">
                <a:solidFill>
                  <a:srgbClr val="FFFFFF"/>
                </a:solidFill>
                <a:latin typeface="+mn-lt"/>
                <a:ea typeface="+mn-ea"/>
                <a:cs typeface="+mn-cs"/>
              </a:rPr>
              <a:t>. </a:t>
            </a:r>
          </a:p>
          <a:p>
            <a:pPr indent="-228600" algn="l">
              <a:buFont typeface="Arial" panose="020B0604020202020204" pitchFamily="34" charset="0"/>
              <a:buChar char="•"/>
            </a:pPr>
            <a:r>
              <a:rPr lang="en-US" sz="2000" b="1" kern="1200" dirty="0" err="1">
                <a:solidFill>
                  <a:srgbClr val="FFFFFF"/>
                </a:solidFill>
                <a:latin typeface="+mn-lt"/>
                <a:ea typeface="+mn-ea"/>
                <a:cs typeface="+mn-cs"/>
              </a:rPr>
              <a:t>Székhelye</a:t>
            </a:r>
            <a:r>
              <a:rPr lang="en-US" sz="2000" b="1" kern="1200" dirty="0">
                <a:solidFill>
                  <a:srgbClr val="FFFFFF"/>
                </a:solidFill>
                <a:latin typeface="+mn-lt"/>
                <a:ea typeface="+mn-ea"/>
                <a:cs typeface="+mn-cs"/>
              </a:rPr>
              <a:t> </a:t>
            </a:r>
            <a:r>
              <a:rPr lang="en-US" sz="2000" b="1" kern="1200" dirty="0" err="1">
                <a:solidFill>
                  <a:srgbClr val="FFFFFF"/>
                </a:solidFill>
                <a:latin typeface="+mn-lt"/>
                <a:ea typeface="+mn-ea"/>
                <a:cs typeface="+mn-cs"/>
              </a:rPr>
              <a:t>Luxembourgban</a:t>
            </a:r>
            <a:r>
              <a:rPr lang="en-US" sz="2000" b="1" kern="1200" dirty="0">
                <a:solidFill>
                  <a:srgbClr val="FFFFFF"/>
                </a:solidFill>
                <a:latin typeface="+mn-lt"/>
                <a:ea typeface="+mn-ea"/>
                <a:cs typeface="+mn-cs"/>
              </a:rPr>
              <a:t> </a:t>
            </a:r>
            <a:r>
              <a:rPr lang="en-US" sz="2000" b="1" kern="1200" dirty="0" err="1">
                <a:solidFill>
                  <a:srgbClr val="FFFFFF"/>
                </a:solidFill>
                <a:latin typeface="+mn-lt"/>
                <a:ea typeface="+mn-ea"/>
                <a:cs typeface="+mn-cs"/>
              </a:rPr>
              <a:t>található</a:t>
            </a:r>
            <a:r>
              <a:rPr lang="en-US" sz="2000" b="1" kern="1200" dirty="0">
                <a:solidFill>
                  <a:srgbClr val="FFFFFF"/>
                </a:solidFill>
                <a:latin typeface="+mn-lt"/>
                <a:ea typeface="+mn-ea"/>
                <a:cs typeface="+mn-cs"/>
              </a:rPr>
              <a:t>. Az </a:t>
            </a:r>
            <a:r>
              <a:rPr lang="en-US" sz="2000" b="1" kern="1200" dirty="0" err="1">
                <a:solidFill>
                  <a:srgbClr val="FFFFFF"/>
                </a:solidFill>
                <a:latin typeface="+mn-lt"/>
                <a:ea typeface="+mn-ea"/>
                <a:cs typeface="+mn-cs"/>
              </a:rPr>
              <a:t>Európai</a:t>
            </a:r>
            <a:r>
              <a:rPr lang="en-US" sz="2000" b="1" kern="1200" dirty="0">
                <a:solidFill>
                  <a:srgbClr val="FFFFFF"/>
                </a:solidFill>
                <a:latin typeface="+mn-lt"/>
                <a:ea typeface="+mn-ea"/>
                <a:cs typeface="+mn-cs"/>
              </a:rPr>
              <a:t> </a:t>
            </a:r>
            <a:r>
              <a:rPr lang="en-US" sz="2000" b="1" kern="1200" dirty="0" err="1">
                <a:solidFill>
                  <a:srgbClr val="FFFFFF"/>
                </a:solidFill>
                <a:latin typeface="+mn-lt"/>
                <a:ea typeface="+mn-ea"/>
                <a:cs typeface="+mn-cs"/>
              </a:rPr>
              <a:t>Unió</a:t>
            </a:r>
            <a:r>
              <a:rPr lang="en-US" sz="2000" b="1" kern="1200" dirty="0">
                <a:solidFill>
                  <a:srgbClr val="FFFFFF"/>
                </a:solidFill>
                <a:latin typeface="+mn-lt"/>
                <a:ea typeface="+mn-ea"/>
                <a:cs typeface="+mn-cs"/>
              </a:rPr>
              <a:t> </a:t>
            </a:r>
            <a:r>
              <a:rPr lang="en-US" sz="2000" b="1" kern="1200" dirty="0" err="1">
                <a:solidFill>
                  <a:srgbClr val="FFFFFF"/>
                </a:solidFill>
                <a:latin typeface="+mn-lt"/>
                <a:ea typeface="+mn-ea"/>
                <a:cs typeface="+mn-cs"/>
              </a:rPr>
              <a:t>Bírósága</a:t>
            </a:r>
            <a:r>
              <a:rPr lang="en-US" sz="2000" b="1" kern="1200" dirty="0">
                <a:solidFill>
                  <a:srgbClr val="FFFFFF"/>
                </a:solidFill>
                <a:latin typeface="+mn-lt"/>
                <a:ea typeface="+mn-ea"/>
                <a:cs typeface="+mn-cs"/>
              </a:rPr>
              <a:t> </a:t>
            </a:r>
            <a:r>
              <a:rPr lang="en-US" sz="2000" b="1" kern="1200" dirty="0" err="1">
                <a:solidFill>
                  <a:srgbClr val="FFFFFF"/>
                </a:solidFill>
                <a:latin typeface="+mn-lt"/>
                <a:ea typeface="+mn-ea"/>
                <a:cs typeface="+mn-cs"/>
              </a:rPr>
              <a:t>az</a:t>
            </a:r>
            <a:r>
              <a:rPr lang="en-US" sz="2000" b="1" kern="1200" dirty="0">
                <a:solidFill>
                  <a:srgbClr val="FFFFFF"/>
                </a:solidFill>
                <a:latin typeface="+mn-lt"/>
                <a:ea typeface="+mn-ea"/>
                <a:cs typeface="+mn-cs"/>
              </a:rPr>
              <a:t> </a:t>
            </a:r>
            <a:r>
              <a:rPr lang="en-US" sz="2000" b="1" kern="1200" dirty="0" err="1">
                <a:solidFill>
                  <a:srgbClr val="FFFFFF"/>
                </a:solidFill>
                <a:latin typeface="+mn-lt"/>
                <a:ea typeface="+mn-ea"/>
                <a:cs typeface="+mn-cs"/>
              </a:rPr>
              <a:t>intézmény</a:t>
            </a:r>
            <a:r>
              <a:rPr lang="en-US" sz="2000" b="1" kern="1200" dirty="0">
                <a:solidFill>
                  <a:srgbClr val="FFFFFF"/>
                </a:solidFill>
                <a:latin typeface="+mn-lt"/>
                <a:ea typeface="+mn-ea"/>
                <a:cs typeface="+mn-cs"/>
              </a:rPr>
              <a:t> </a:t>
            </a:r>
            <a:r>
              <a:rPr lang="en-US" sz="2000" b="1" u="sng" kern="1200" dirty="0" err="1">
                <a:solidFill>
                  <a:srgbClr val="FFFFFF"/>
                </a:solidFill>
                <a:latin typeface="+mn-lt"/>
                <a:ea typeface="+mn-ea"/>
                <a:cs typeface="+mn-cs"/>
              </a:rPr>
              <a:t>összefoglaló</a:t>
            </a:r>
            <a:r>
              <a:rPr lang="en-US" sz="2000" b="1" u="sng" kern="1200" dirty="0">
                <a:solidFill>
                  <a:srgbClr val="FFFFFF"/>
                </a:solidFill>
                <a:latin typeface="+mn-lt"/>
                <a:ea typeface="+mn-ea"/>
                <a:cs typeface="+mn-cs"/>
              </a:rPr>
              <a:t> </a:t>
            </a:r>
            <a:r>
              <a:rPr lang="en-US" sz="2000" b="1" u="sng" kern="1200" dirty="0" err="1">
                <a:solidFill>
                  <a:srgbClr val="FFFFFF"/>
                </a:solidFill>
                <a:latin typeface="+mn-lt"/>
                <a:ea typeface="+mn-ea"/>
                <a:cs typeface="+mn-cs"/>
              </a:rPr>
              <a:t>elnevezése</a:t>
            </a:r>
            <a:r>
              <a:rPr lang="en-US" sz="2000" b="1" kern="1200" dirty="0">
                <a:solidFill>
                  <a:srgbClr val="FFFFFF"/>
                </a:solidFill>
                <a:latin typeface="+mn-lt"/>
                <a:ea typeface="+mn-ea"/>
                <a:cs typeface="+mn-cs"/>
              </a:rPr>
              <a:t>, </a:t>
            </a:r>
            <a:r>
              <a:rPr lang="en-US" sz="2000" b="1" kern="1200" dirty="0" err="1">
                <a:solidFill>
                  <a:srgbClr val="FFFFFF"/>
                </a:solidFill>
                <a:latin typeface="+mn-lt"/>
                <a:ea typeface="+mn-ea"/>
                <a:cs typeface="+mn-cs"/>
              </a:rPr>
              <a:t>amely</a:t>
            </a:r>
            <a:r>
              <a:rPr lang="en-US" sz="2000" b="1" kern="1200" dirty="0">
                <a:solidFill>
                  <a:srgbClr val="FFFFFF"/>
                </a:solidFill>
                <a:latin typeface="+mn-lt"/>
                <a:ea typeface="+mn-ea"/>
                <a:cs typeface="+mn-cs"/>
              </a:rPr>
              <a:t> a </a:t>
            </a:r>
          </a:p>
          <a:p>
            <a:pPr marL="342900" indent="-228600" algn="l">
              <a:buFont typeface="Arial" panose="020B0604020202020204" pitchFamily="34" charset="0"/>
              <a:buChar char="•"/>
            </a:pPr>
            <a:r>
              <a:rPr lang="en-US" sz="2000" b="1" kern="1200" dirty="0" err="1">
                <a:solidFill>
                  <a:srgbClr val="FFFFFF"/>
                </a:solidFill>
                <a:latin typeface="+mn-lt"/>
                <a:ea typeface="+mn-ea"/>
                <a:cs typeface="+mn-cs"/>
              </a:rPr>
              <a:t>Bíróságot</a:t>
            </a:r>
            <a:r>
              <a:rPr lang="en-US" sz="2000" b="1" kern="1200" dirty="0">
                <a:solidFill>
                  <a:srgbClr val="FFFFFF"/>
                </a:solidFill>
                <a:latin typeface="+mn-lt"/>
                <a:ea typeface="+mn-ea"/>
                <a:cs typeface="+mn-cs"/>
              </a:rPr>
              <a:t> (</a:t>
            </a:r>
            <a:r>
              <a:rPr lang="en-US" sz="2000" b="1" kern="1200" dirty="0" err="1">
                <a:solidFill>
                  <a:srgbClr val="FFFFFF"/>
                </a:solidFill>
                <a:latin typeface="+mn-lt"/>
                <a:ea typeface="+mn-ea"/>
                <a:cs typeface="+mn-cs"/>
              </a:rPr>
              <a:t>Európai</a:t>
            </a:r>
            <a:r>
              <a:rPr lang="en-US" sz="2000" b="1" kern="1200" dirty="0">
                <a:solidFill>
                  <a:srgbClr val="FFFFFF"/>
                </a:solidFill>
                <a:latin typeface="+mn-lt"/>
                <a:ea typeface="+mn-ea"/>
                <a:cs typeface="+mn-cs"/>
              </a:rPr>
              <a:t> </a:t>
            </a:r>
            <a:r>
              <a:rPr lang="en-US" sz="2000" b="1" kern="1200" dirty="0" err="1">
                <a:solidFill>
                  <a:srgbClr val="FFFFFF"/>
                </a:solidFill>
                <a:latin typeface="+mn-lt"/>
                <a:ea typeface="+mn-ea"/>
                <a:cs typeface="+mn-cs"/>
              </a:rPr>
              <a:t>Bíróság</a:t>
            </a:r>
            <a:r>
              <a:rPr lang="en-US" sz="2000" b="1" kern="1200" dirty="0">
                <a:solidFill>
                  <a:srgbClr val="FFFFFF"/>
                </a:solidFill>
                <a:latin typeface="+mn-lt"/>
                <a:ea typeface="+mn-ea"/>
                <a:cs typeface="+mn-cs"/>
              </a:rPr>
              <a:t>) </a:t>
            </a:r>
            <a:r>
              <a:rPr lang="en-US" sz="2000" b="1" kern="1200" dirty="0" err="1">
                <a:solidFill>
                  <a:srgbClr val="FFFFFF"/>
                </a:solidFill>
                <a:latin typeface="+mn-lt"/>
                <a:ea typeface="+mn-ea"/>
                <a:cs typeface="+mn-cs"/>
              </a:rPr>
              <a:t>és</a:t>
            </a:r>
            <a:r>
              <a:rPr lang="en-US" sz="2000" b="1" kern="1200" dirty="0">
                <a:solidFill>
                  <a:srgbClr val="FFFFFF"/>
                </a:solidFill>
                <a:latin typeface="+mn-lt"/>
                <a:ea typeface="+mn-ea"/>
                <a:cs typeface="+mn-cs"/>
              </a:rPr>
              <a:t> </a:t>
            </a:r>
          </a:p>
          <a:p>
            <a:pPr marL="342900" indent="-228600" algn="l">
              <a:buFont typeface="Arial" panose="020B0604020202020204" pitchFamily="34" charset="0"/>
              <a:buChar char="•"/>
            </a:pPr>
            <a:r>
              <a:rPr lang="en-US" sz="2000" b="1" kern="1200" dirty="0">
                <a:solidFill>
                  <a:srgbClr val="FFFFFF"/>
                </a:solidFill>
                <a:latin typeface="+mn-lt"/>
                <a:ea typeface="+mn-ea"/>
                <a:cs typeface="+mn-cs"/>
              </a:rPr>
              <a:t>a </a:t>
            </a:r>
            <a:r>
              <a:rPr lang="en-US" sz="2000" b="1" kern="1200" dirty="0" err="1">
                <a:solidFill>
                  <a:srgbClr val="FFFFFF"/>
                </a:solidFill>
                <a:latin typeface="+mn-lt"/>
                <a:ea typeface="+mn-ea"/>
                <a:cs typeface="+mn-cs"/>
              </a:rPr>
              <a:t>Törvényszéket</a:t>
            </a:r>
            <a:r>
              <a:rPr lang="en-US" sz="2000" b="1" kern="1200" dirty="0">
                <a:solidFill>
                  <a:srgbClr val="FFFFFF"/>
                </a:solidFill>
                <a:latin typeface="+mn-lt"/>
                <a:ea typeface="+mn-ea"/>
                <a:cs typeface="+mn-cs"/>
              </a:rPr>
              <a:t> </a:t>
            </a:r>
            <a:r>
              <a:rPr lang="en-US" sz="2000" b="1" kern="1200" dirty="0" err="1">
                <a:solidFill>
                  <a:srgbClr val="FFFFFF"/>
                </a:solidFill>
                <a:latin typeface="+mn-lt"/>
                <a:ea typeface="+mn-ea"/>
                <a:cs typeface="+mn-cs"/>
              </a:rPr>
              <a:t>foglalja</a:t>
            </a:r>
            <a:r>
              <a:rPr lang="en-US" sz="2000" b="1" kern="1200" dirty="0">
                <a:solidFill>
                  <a:srgbClr val="FFFFFF"/>
                </a:solidFill>
                <a:latin typeface="+mn-lt"/>
                <a:ea typeface="+mn-ea"/>
                <a:cs typeface="+mn-cs"/>
              </a:rPr>
              <a:t> </a:t>
            </a:r>
            <a:r>
              <a:rPr lang="en-US" sz="2000" b="1" kern="1200" dirty="0" err="1">
                <a:solidFill>
                  <a:srgbClr val="FFFFFF"/>
                </a:solidFill>
                <a:latin typeface="+mn-lt"/>
                <a:ea typeface="+mn-ea"/>
                <a:cs typeface="+mn-cs"/>
              </a:rPr>
              <a:t>magában</a:t>
            </a:r>
            <a:r>
              <a:rPr lang="en-US" sz="2000" b="1" kern="1200" dirty="0">
                <a:solidFill>
                  <a:srgbClr val="FFFFFF"/>
                </a:solidFill>
                <a:latin typeface="+mn-lt"/>
                <a:ea typeface="+mn-ea"/>
                <a:cs typeface="+mn-cs"/>
              </a:rPr>
              <a:t>. </a:t>
            </a:r>
          </a:p>
        </p:txBody>
      </p:sp>
      <p:pic>
        <p:nvPicPr>
          <p:cNvPr id="4" name="Picture 3">
            <a:extLst>
              <a:ext uri="{FF2B5EF4-FFF2-40B4-BE49-F238E27FC236}">
                <a16:creationId xmlns:a16="http://schemas.microsoft.com/office/drawing/2014/main" id="{1CAEEC1F-FC46-4E02-91D0-98015F4F7BB1}"/>
              </a:ext>
            </a:extLst>
          </p:cNvPr>
          <p:cNvPicPr>
            <a:picLocks noChangeAspect="1"/>
          </p:cNvPicPr>
          <p:nvPr/>
        </p:nvPicPr>
        <p:blipFill>
          <a:blip r:embed="rId2"/>
          <a:stretch>
            <a:fillRect/>
          </a:stretch>
        </p:blipFill>
        <p:spPr>
          <a:xfrm>
            <a:off x="8064335" y="1828800"/>
            <a:ext cx="3755436" cy="211243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3"/>
          <a:stretch>
            <a:fillRect/>
          </a:stretch>
        </p:blipFill>
        <p:spPr>
          <a:xfrm>
            <a:off x="6908801" y="4102100"/>
            <a:ext cx="4320885" cy="211243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281435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620129" y="978942"/>
            <a:ext cx="5212858" cy="1823252"/>
          </a:xfrm>
        </p:spPr>
        <p:txBody>
          <a:bodyPr anchor="t">
            <a:normAutofit fontScale="90000"/>
          </a:bodyPr>
          <a:lstStyle/>
          <a:p>
            <a:pPr algn="l"/>
            <a:r>
              <a:rPr lang="hu-HU" sz="1600" b="1" u="sng" dirty="0">
                <a:solidFill>
                  <a:srgbClr val="000000"/>
                </a:solidFill>
              </a:rPr>
              <a:t/>
            </a:r>
            <a:br>
              <a:rPr lang="hu-HU" sz="1600" b="1" u="sng" dirty="0">
                <a:solidFill>
                  <a:srgbClr val="000000"/>
                </a:solidFill>
              </a:rPr>
            </a:br>
            <a:r>
              <a:rPr lang="hu-HU" sz="1600" b="1" u="sng" dirty="0">
                <a:solidFill>
                  <a:srgbClr val="000000"/>
                </a:solidFill>
              </a:rPr>
              <a:t/>
            </a:r>
            <a:br>
              <a:rPr lang="hu-HU" sz="1600" b="1" u="sng" dirty="0">
                <a:solidFill>
                  <a:srgbClr val="000000"/>
                </a:solidFill>
              </a:rPr>
            </a:br>
            <a:r>
              <a:rPr lang="en-US" sz="1600" b="1" u="sng" dirty="0">
                <a:solidFill>
                  <a:srgbClr val="000000"/>
                </a:solidFill>
              </a:rPr>
              <a:t>“</a:t>
            </a:r>
            <a:r>
              <a:rPr lang="hu-HU" sz="2000" b="1" u="sng" dirty="0">
                <a:solidFill>
                  <a:srgbClr val="000000"/>
                </a:solidFill>
                <a:highlight>
                  <a:srgbClr val="FFFF00"/>
                </a:highlight>
              </a:rPr>
              <a:t>Perelhetnek a devizahitelesek az Európai Bíróság döntése szerint</a:t>
            </a:r>
            <a:r>
              <a:rPr lang="en-US" sz="2000" b="1" u="sng" dirty="0">
                <a:solidFill>
                  <a:srgbClr val="000000"/>
                </a:solidFill>
                <a:highlight>
                  <a:srgbClr val="FFFF00"/>
                </a:highlight>
              </a:rPr>
              <a:t>”</a:t>
            </a:r>
            <a:r>
              <a:rPr lang="hu-HU" sz="1600" b="1" u="sng" dirty="0">
                <a:solidFill>
                  <a:srgbClr val="000000"/>
                </a:solidFill>
              </a:rPr>
              <a:t/>
            </a:r>
            <a:br>
              <a:rPr lang="hu-HU" sz="1600" b="1" u="sng" dirty="0">
                <a:solidFill>
                  <a:srgbClr val="000000"/>
                </a:solidFill>
              </a:rPr>
            </a:br>
            <a:r>
              <a:rPr lang="hu-HU" sz="1600" b="1" u="sng" dirty="0">
                <a:solidFill>
                  <a:srgbClr val="000000"/>
                </a:solidFill>
              </a:rPr>
              <a:t/>
            </a:r>
            <a:br>
              <a:rPr lang="hu-HU" sz="1600" b="1" u="sng" dirty="0">
                <a:solidFill>
                  <a:srgbClr val="000000"/>
                </a:solidFill>
              </a:rPr>
            </a:br>
            <a:r>
              <a:rPr lang="hu-HU" sz="2200" b="1" u="sng" dirty="0">
                <a:solidFill>
                  <a:srgbClr val="000000"/>
                </a:solidFill>
                <a:highlight>
                  <a:srgbClr val="C0C0C0"/>
                </a:highlight>
              </a:rPr>
              <a:t>Feladat: milyen magyar illetve egyetemi hallgatók vonatkozású ügyeket találnak a sajtóban?</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804788" y="3428999"/>
            <a:ext cx="4805691" cy="838831"/>
          </a:xfrm>
        </p:spPr>
        <p:txBody>
          <a:bodyPr anchor="b">
            <a:normAutofit/>
          </a:bodyPr>
          <a:lstStyle/>
          <a:p>
            <a:pPr algn="l"/>
            <a:r>
              <a:rPr lang="hu-HU" sz="1800" b="1" dirty="0">
                <a:solidFill>
                  <a:srgbClr val="000000"/>
                </a:solidFill>
                <a:hlinkClick r:id="rId3"/>
              </a:rPr>
              <a:t>https://nepszava.hu/3009037_perelhetnek-a-devizahitelesek-az-europai-birosag-dontese-szerint</a:t>
            </a:r>
            <a:r>
              <a:rPr lang="en-US" sz="1800" b="1" dirty="0">
                <a:solidFill>
                  <a:srgbClr val="000000"/>
                </a:solidFill>
              </a:rPr>
              <a:t> </a:t>
            </a:r>
            <a:endParaRPr lang="hu-HU" sz="1800" b="1" dirty="0">
              <a:solidFill>
                <a:srgbClr val="000000"/>
              </a:solidFill>
            </a:endParaRP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4"/>
          <a:stretch>
            <a:fillRect/>
          </a:stretch>
        </p:blipFill>
        <p:spPr>
          <a:xfrm>
            <a:off x="7709770" y="2873770"/>
            <a:ext cx="4141760" cy="2024860"/>
          </a:xfrm>
          <a:prstGeom prst="rect">
            <a:avLst/>
          </a:prstGeom>
        </p:spPr>
      </p:pic>
    </p:spTree>
    <p:extLst>
      <p:ext uri="{BB962C8B-B14F-4D97-AF65-F5344CB8AC3E}">
        <p14:creationId xmlns:p14="http://schemas.microsoft.com/office/powerpoint/2010/main" val="352993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136428" y="627564"/>
            <a:ext cx="7474172" cy="1325563"/>
          </a:xfrm>
        </p:spPr>
        <p:txBody>
          <a:bodyPr vert="horz" lIns="91440" tIns="45720" rIns="91440" bIns="45720" rtlCol="0" anchor="ctr">
            <a:normAutofit/>
          </a:bodyPr>
          <a:lstStyle/>
          <a:p>
            <a:pPr algn="l"/>
            <a:endParaRPr lang="en-US" sz="4400" b="1" u="sng" kern="1200">
              <a:solidFill>
                <a:schemeClr val="tx1"/>
              </a:solidFill>
              <a:latin typeface="+mj-lt"/>
              <a:ea typeface="+mj-ea"/>
              <a:cs typeface="+mj-cs"/>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136429" y="2278173"/>
            <a:ext cx="7587242" cy="4166872"/>
          </a:xfrm>
        </p:spPr>
        <p:txBody>
          <a:bodyPr vert="horz" lIns="91440" tIns="45720" rIns="91440" bIns="45720" rtlCol="0" anchor="ctr">
            <a:normAutofit/>
          </a:bodyPr>
          <a:lstStyle/>
          <a:p>
            <a:pPr algn="l"/>
            <a:r>
              <a:rPr lang="en-US" sz="1600" b="1" kern="1200" dirty="0">
                <a:solidFill>
                  <a:schemeClr val="tx1"/>
                </a:solidFill>
                <a:latin typeface="+mn-lt"/>
                <a:ea typeface="+mn-ea"/>
                <a:cs typeface="+mn-cs"/>
              </a:rPr>
              <a:t>Az </a:t>
            </a:r>
            <a:r>
              <a:rPr lang="en-US" sz="1600" b="1" kern="1200" dirty="0" err="1">
                <a:solidFill>
                  <a:schemeClr val="tx1"/>
                </a:solidFill>
                <a:latin typeface="+mn-lt"/>
                <a:ea typeface="+mn-ea"/>
                <a:cs typeface="+mn-cs"/>
              </a:rPr>
              <a:t>EUSZ</a:t>
            </a:r>
            <a:r>
              <a:rPr lang="en-US" sz="1600" b="1" kern="1200" dirty="0">
                <a:solidFill>
                  <a:schemeClr val="tx1"/>
                </a:solidFill>
                <a:latin typeface="+mn-lt"/>
                <a:ea typeface="+mn-ea"/>
                <a:cs typeface="+mn-cs"/>
              </a:rPr>
              <a:t> 19. </a:t>
            </a:r>
            <a:r>
              <a:rPr lang="en-US" sz="1600" b="1" kern="1200" dirty="0" err="1">
                <a:solidFill>
                  <a:schemeClr val="tx1"/>
                </a:solidFill>
                <a:latin typeface="+mn-lt"/>
                <a:ea typeface="+mn-ea"/>
                <a:cs typeface="+mn-cs"/>
              </a:rPr>
              <a:t>cikk</a:t>
            </a:r>
            <a:r>
              <a:rPr lang="en-US" sz="1600" b="1" kern="1200" dirty="0">
                <a:solidFill>
                  <a:schemeClr val="tx1"/>
                </a:solidFill>
                <a:latin typeface="+mn-lt"/>
                <a:ea typeface="+mn-ea"/>
                <a:cs typeface="+mn-cs"/>
              </a:rPr>
              <a:t> (1) </a:t>
            </a:r>
            <a:r>
              <a:rPr lang="en-US" sz="1600" b="1" kern="1200" dirty="0" err="1">
                <a:solidFill>
                  <a:schemeClr val="tx1"/>
                </a:solidFill>
                <a:latin typeface="+mn-lt"/>
                <a:ea typeface="+mn-ea"/>
                <a:cs typeface="+mn-cs"/>
              </a:rPr>
              <a:t>bekezdése</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értelmében</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az</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Európai</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Unió</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Bírósága</a:t>
            </a:r>
            <a:r>
              <a:rPr lang="en-US" sz="1600" b="1" kern="1200" dirty="0">
                <a:solidFill>
                  <a:schemeClr val="tx1"/>
                </a:solidFill>
                <a:latin typeface="+mn-lt"/>
                <a:ea typeface="+mn-ea"/>
                <a:cs typeface="+mn-cs"/>
              </a:rPr>
              <a:t> biztosítja a jog </a:t>
            </a:r>
            <a:r>
              <a:rPr lang="en-US" sz="1600" b="1" kern="1200" dirty="0" err="1">
                <a:solidFill>
                  <a:schemeClr val="tx1"/>
                </a:solidFill>
                <a:latin typeface="+mn-lt"/>
                <a:ea typeface="+mn-ea"/>
                <a:cs typeface="+mn-cs"/>
              </a:rPr>
              <a:t>tiszteletben</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tartását</a:t>
            </a:r>
            <a:r>
              <a:rPr lang="en-US" sz="1600" b="1" kern="1200" dirty="0">
                <a:solidFill>
                  <a:schemeClr val="tx1"/>
                </a:solidFill>
                <a:latin typeface="+mn-lt"/>
                <a:ea typeface="+mn-ea"/>
                <a:cs typeface="+mn-cs"/>
              </a:rPr>
              <a:t> a </a:t>
            </a:r>
            <a:r>
              <a:rPr lang="en-US" sz="1600" b="1" kern="1200" dirty="0" err="1">
                <a:solidFill>
                  <a:schemeClr val="tx1"/>
                </a:solidFill>
                <a:latin typeface="+mn-lt"/>
                <a:ea typeface="+mn-ea"/>
                <a:cs typeface="+mn-cs"/>
              </a:rPr>
              <a:t>Szerződések</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értelmezése</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és</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alkalmazása</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során</a:t>
            </a:r>
            <a:r>
              <a:rPr lang="en-US" sz="1600" b="1" kern="1200" dirty="0">
                <a:solidFill>
                  <a:schemeClr val="tx1"/>
                </a:solidFill>
                <a:latin typeface="+mn-lt"/>
                <a:ea typeface="+mn-ea"/>
                <a:cs typeface="+mn-cs"/>
              </a:rPr>
              <a:t>. </a:t>
            </a:r>
          </a:p>
          <a:p>
            <a:pPr algn="l"/>
            <a:r>
              <a:rPr lang="en-US" sz="1600" b="1" kern="1200" dirty="0" err="1">
                <a:solidFill>
                  <a:schemeClr val="tx1"/>
                </a:solidFill>
                <a:latin typeface="+mn-lt"/>
                <a:ea typeface="+mn-ea"/>
                <a:cs typeface="+mn-cs"/>
              </a:rPr>
              <a:t>Ennek</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során</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az</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Európai</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Unió</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Bírósága</a:t>
            </a:r>
            <a:r>
              <a:rPr lang="en-US" sz="1600" b="1" kern="1200" dirty="0">
                <a:solidFill>
                  <a:schemeClr val="tx1"/>
                </a:solidFill>
                <a:latin typeface="+mn-lt"/>
                <a:ea typeface="+mn-ea"/>
                <a:cs typeface="+mn-cs"/>
              </a:rPr>
              <a:t>: </a:t>
            </a:r>
          </a:p>
          <a:p>
            <a:pPr algn="l"/>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dönt</a:t>
            </a:r>
            <a:r>
              <a:rPr lang="en-US" sz="1600" b="1" kern="1200" dirty="0">
                <a:solidFill>
                  <a:schemeClr val="tx1"/>
                </a:solidFill>
                <a:latin typeface="+mn-lt"/>
                <a:ea typeface="+mn-ea"/>
                <a:cs typeface="+mn-cs"/>
              </a:rPr>
              <a:t> a </a:t>
            </a:r>
            <a:r>
              <a:rPr lang="en-US" sz="1600" b="1" kern="1200" dirty="0" err="1">
                <a:solidFill>
                  <a:schemeClr val="tx1"/>
                </a:solidFill>
                <a:latin typeface="+mn-lt"/>
                <a:ea typeface="+mn-ea"/>
                <a:cs typeface="+mn-cs"/>
              </a:rPr>
              <a:t>tagállamok</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vagy</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az</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intézmények</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valamelyike</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illetve</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valamely</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természetes</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vagy</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jogi</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személy</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által</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hozzá</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benyújtott</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keresetekkel</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elé</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terjesztett</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ügyekben</a:t>
            </a:r>
            <a:r>
              <a:rPr lang="en-US" sz="1600" b="1" kern="1200" dirty="0">
                <a:solidFill>
                  <a:schemeClr val="tx1"/>
                </a:solidFill>
                <a:latin typeface="+mn-lt"/>
                <a:ea typeface="+mn-ea"/>
                <a:cs typeface="+mn-cs"/>
              </a:rPr>
              <a:t>; </a:t>
            </a:r>
          </a:p>
          <a:p>
            <a:pPr algn="l"/>
            <a:r>
              <a:rPr lang="en-US" sz="1600" b="1" kern="1200" dirty="0">
                <a:solidFill>
                  <a:schemeClr val="tx1"/>
                </a:solidFill>
                <a:latin typeface="+mn-lt"/>
                <a:ea typeface="+mn-ea"/>
                <a:cs typeface="+mn-cs"/>
              </a:rPr>
              <a:t>• a </a:t>
            </a:r>
            <a:r>
              <a:rPr lang="en-US" sz="1600" b="1" kern="1200" dirty="0" err="1">
                <a:solidFill>
                  <a:schemeClr val="tx1"/>
                </a:solidFill>
                <a:latin typeface="+mn-lt"/>
                <a:ea typeface="+mn-ea"/>
                <a:cs typeface="+mn-cs"/>
              </a:rPr>
              <a:t>nemzeti</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bíróságok</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kérelmére</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előzetes</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döntést</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hoz</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az</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uniós</a:t>
            </a:r>
            <a:r>
              <a:rPr lang="en-US" sz="1600" b="1" kern="1200" dirty="0">
                <a:solidFill>
                  <a:schemeClr val="tx1"/>
                </a:solidFill>
                <a:latin typeface="+mn-lt"/>
                <a:ea typeface="+mn-ea"/>
                <a:cs typeface="+mn-cs"/>
              </a:rPr>
              <a:t> jog </a:t>
            </a:r>
            <a:r>
              <a:rPr lang="en-US" sz="1600" b="1" kern="1200" dirty="0" err="1">
                <a:solidFill>
                  <a:schemeClr val="tx1"/>
                </a:solidFill>
                <a:latin typeface="+mn-lt"/>
                <a:ea typeface="+mn-ea"/>
                <a:cs typeface="+mn-cs"/>
              </a:rPr>
              <a:t>értelmezésére</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vagy</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az</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intézmények</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által</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elfogadott</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jogi</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aktusok</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érvényességére</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vonatkozó</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kérdésekről</a:t>
            </a:r>
            <a:r>
              <a:rPr lang="en-US" sz="1600" b="1" kern="1200" dirty="0">
                <a:solidFill>
                  <a:schemeClr val="tx1"/>
                </a:solidFill>
                <a:latin typeface="+mn-lt"/>
                <a:ea typeface="+mn-ea"/>
                <a:cs typeface="+mn-cs"/>
              </a:rPr>
              <a:t>; </a:t>
            </a:r>
          </a:p>
          <a:p>
            <a:pPr algn="l"/>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dönt</a:t>
            </a:r>
            <a:r>
              <a:rPr lang="en-US" sz="1600" b="1" kern="1200" dirty="0">
                <a:solidFill>
                  <a:schemeClr val="tx1"/>
                </a:solidFill>
                <a:latin typeface="+mn-lt"/>
                <a:ea typeface="+mn-ea"/>
                <a:cs typeface="+mn-cs"/>
              </a:rPr>
              <a:t> a </a:t>
            </a:r>
            <a:r>
              <a:rPr lang="en-US" sz="1600" b="1" kern="1200" dirty="0" err="1">
                <a:solidFill>
                  <a:schemeClr val="tx1"/>
                </a:solidFill>
                <a:latin typeface="+mn-lt"/>
                <a:ea typeface="+mn-ea"/>
                <a:cs typeface="+mn-cs"/>
              </a:rPr>
              <a:t>Szerződésekben</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meghatározott</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egyéb</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esetekben</a:t>
            </a:r>
            <a:endParaRPr lang="en-US" sz="1600" b="1" kern="1200" dirty="0">
              <a:solidFill>
                <a:schemeClr val="tx1"/>
              </a:solidFill>
              <a:latin typeface="+mn-lt"/>
              <a:ea typeface="+mn-ea"/>
              <a:cs typeface="+mn-cs"/>
            </a:endParaRPr>
          </a:p>
          <a:p>
            <a:pPr indent="-228600" algn="l">
              <a:buFont typeface="Arial" panose="020B0604020202020204" pitchFamily="34" charset="0"/>
              <a:buChar char="•"/>
            </a:pPr>
            <a:r>
              <a:rPr lang="en-US" sz="1600" b="1" kern="1200" dirty="0" err="1">
                <a:solidFill>
                  <a:schemeClr val="tx1"/>
                </a:solidFill>
                <a:latin typeface="+mn-lt"/>
                <a:ea typeface="+mn-ea"/>
                <a:cs typeface="+mn-cs"/>
                <a:hlinkClick r:id="rId2">
                  <a:extLst>
                    <a:ext uri="{A12FA001-AC4F-418D-AE19-62706E023703}">
                      <ahyp:hlinkClr xmlns:ahyp="http://schemas.microsoft.com/office/drawing/2018/hyperlinkcolor" xmlns="" val="tx"/>
                    </a:ext>
                  </a:extLst>
                </a:hlinkClick>
              </a:rPr>
              <a:t>Bíróság</a:t>
            </a:r>
            <a:r>
              <a:rPr lang="en-US" sz="1600" b="1" kern="1200" dirty="0">
                <a:solidFill>
                  <a:schemeClr val="tx1"/>
                </a:solidFill>
                <a:latin typeface="+mn-lt"/>
                <a:ea typeface="+mn-ea"/>
                <a:cs typeface="+mn-cs"/>
                <a:hlinkClick r:id="rId2">
                  <a:extLst>
                    <a:ext uri="{A12FA001-AC4F-418D-AE19-62706E023703}">
                      <ahyp:hlinkClr xmlns:ahyp="http://schemas.microsoft.com/office/drawing/2018/hyperlinkcolor" xmlns="" val="tx"/>
                    </a:ext>
                  </a:extLst>
                </a:hlinkClick>
              </a:rPr>
              <a:t> </a:t>
            </a:r>
            <a:r>
              <a:rPr lang="en-US" sz="1600" b="1" kern="1200" dirty="0" err="1">
                <a:solidFill>
                  <a:schemeClr val="tx1"/>
                </a:solidFill>
                <a:latin typeface="+mn-lt"/>
                <a:ea typeface="+mn-ea"/>
                <a:cs typeface="+mn-cs"/>
                <a:hlinkClick r:id="rId2">
                  <a:extLst>
                    <a:ext uri="{A12FA001-AC4F-418D-AE19-62706E023703}">
                      <ahyp:hlinkClr xmlns:ahyp="http://schemas.microsoft.com/office/drawing/2018/hyperlinkcolor" xmlns="" val="tx"/>
                    </a:ext>
                  </a:extLst>
                </a:hlinkClick>
              </a:rPr>
              <a:t>feladatai</a:t>
            </a:r>
            <a:r>
              <a:rPr lang="en-US" sz="1600" b="1" kern="1200" dirty="0">
                <a:solidFill>
                  <a:schemeClr val="tx1"/>
                </a:solidFill>
                <a:latin typeface="+mn-lt"/>
                <a:ea typeface="+mn-ea"/>
                <a:cs typeface="+mn-cs"/>
                <a:hlinkClick r:id="rId2">
                  <a:extLst>
                    <a:ext uri="{A12FA001-AC4F-418D-AE19-62706E023703}">
                      <ahyp:hlinkClr xmlns:ahyp="http://schemas.microsoft.com/office/drawing/2018/hyperlinkcolor" xmlns="" val="tx"/>
                    </a:ext>
                  </a:extLst>
                </a:hlinkClick>
              </a:rPr>
              <a:t> </a:t>
            </a:r>
            <a:r>
              <a:rPr lang="en-US" sz="1600" b="1" kern="1200" dirty="0" err="1">
                <a:solidFill>
                  <a:schemeClr val="tx1"/>
                </a:solidFill>
                <a:latin typeface="+mn-lt"/>
                <a:ea typeface="+mn-ea"/>
                <a:cs typeface="+mn-cs"/>
                <a:hlinkClick r:id="rId2">
                  <a:extLst>
                    <a:ext uri="{A12FA001-AC4F-418D-AE19-62706E023703}">
                      <ahyp:hlinkClr xmlns:ahyp="http://schemas.microsoft.com/office/drawing/2018/hyperlinkcolor" xmlns="" val="tx"/>
                    </a:ext>
                  </a:extLst>
                </a:hlinkClick>
              </a:rPr>
              <a:t>és</a:t>
            </a:r>
            <a:r>
              <a:rPr lang="en-US" sz="1600" b="1" kern="1200" dirty="0">
                <a:solidFill>
                  <a:schemeClr val="tx1"/>
                </a:solidFill>
                <a:latin typeface="+mn-lt"/>
                <a:ea typeface="+mn-ea"/>
                <a:cs typeface="+mn-cs"/>
                <a:hlinkClick r:id="rId2">
                  <a:extLst>
                    <a:ext uri="{A12FA001-AC4F-418D-AE19-62706E023703}">
                      <ahyp:hlinkClr xmlns:ahyp="http://schemas.microsoft.com/office/drawing/2018/hyperlinkcolor" xmlns="" val="tx"/>
                    </a:ext>
                  </a:extLst>
                </a:hlinkClick>
              </a:rPr>
              <a:t> </a:t>
            </a:r>
            <a:r>
              <a:rPr lang="en-US" sz="1600" b="1" kern="1200" dirty="0" err="1">
                <a:solidFill>
                  <a:schemeClr val="tx1"/>
                </a:solidFill>
                <a:latin typeface="+mn-lt"/>
                <a:ea typeface="+mn-ea"/>
                <a:cs typeface="+mn-cs"/>
                <a:hlinkClick r:id="rId2">
                  <a:extLst>
                    <a:ext uri="{A12FA001-AC4F-418D-AE19-62706E023703}">
                      <ahyp:hlinkClr xmlns:ahyp="http://schemas.microsoft.com/office/drawing/2018/hyperlinkcolor" xmlns="" val="tx"/>
                    </a:ext>
                  </a:extLst>
                </a:hlinkClick>
              </a:rPr>
              <a:t>bemutatkozó</a:t>
            </a:r>
            <a:r>
              <a:rPr lang="en-US" sz="1600" b="1" kern="1200" dirty="0">
                <a:solidFill>
                  <a:schemeClr val="tx1"/>
                </a:solidFill>
                <a:latin typeface="+mn-lt"/>
                <a:ea typeface="+mn-ea"/>
                <a:cs typeface="+mn-cs"/>
                <a:hlinkClick r:id="rId2">
                  <a:extLst>
                    <a:ext uri="{A12FA001-AC4F-418D-AE19-62706E023703}">
                      <ahyp:hlinkClr xmlns:ahyp="http://schemas.microsoft.com/office/drawing/2018/hyperlinkcolor" xmlns="" val="tx"/>
                    </a:ext>
                  </a:extLst>
                </a:hlinkClick>
              </a:rPr>
              <a:t> </a:t>
            </a:r>
            <a:r>
              <a:rPr lang="en-US" sz="1600" b="1" kern="1200" dirty="0" err="1">
                <a:solidFill>
                  <a:schemeClr val="tx1"/>
                </a:solidFill>
                <a:latin typeface="+mn-lt"/>
                <a:ea typeface="+mn-ea"/>
                <a:cs typeface="+mn-cs"/>
                <a:hlinkClick r:id="rId2">
                  <a:extLst>
                    <a:ext uri="{A12FA001-AC4F-418D-AE19-62706E023703}">
                      <ahyp:hlinkClr xmlns:ahyp="http://schemas.microsoft.com/office/drawing/2018/hyperlinkcolor" xmlns="" val="tx"/>
                    </a:ext>
                  </a:extLst>
                </a:hlinkClick>
              </a:rPr>
              <a:t>videója</a:t>
            </a:r>
            <a:r>
              <a:rPr lang="en-US" sz="1600" b="1" kern="1200" dirty="0">
                <a:solidFill>
                  <a:schemeClr val="tx1"/>
                </a:solidFill>
                <a:latin typeface="+mn-lt"/>
                <a:ea typeface="+mn-ea"/>
                <a:cs typeface="+mn-cs"/>
                <a:hlinkClick r:id="rId2">
                  <a:extLst>
                    <a:ext uri="{A12FA001-AC4F-418D-AE19-62706E023703}">
                      <ahyp:hlinkClr xmlns:ahyp="http://schemas.microsoft.com/office/drawing/2018/hyperlinkcolor" xmlns="" val="tx"/>
                    </a:ext>
                  </a:extLst>
                </a:hlinkClick>
              </a:rPr>
              <a:t>:</a:t>
            </a:r>
          </a:p>
          <a:p>
            <a:pPr algn="l"/>
            <a:r>
              <a:rPr lang="en-US" sz="1600" b="1" kern="1200" dirty="0">
                <a:solidFill>
                  <a:schemeClr val="tx1"/>
                </a:solidFill>
                <a:latin typeface="+mn-lt"/>
                <a:ea typeface="+mn-ea"/>
                <a:cs typeface="+mn-cs"/>
                <a:hlinkClick r:id="rId2"/>
              </a:rPr>
              <a:t>https://europa.eu/european-union/about-eu/institutions-bodies/court-justice_hu</a:t>
            </a:r>
            <a:r>
              <a:rPr lang="en-US" sz="1600" b="1" kern="1200" dirty="0">
                <a:solidFill>
                  <a:schemeClr val="tx1"/>
                </a:solidFill>
                <a:latin typeface="+mn-lt"/>
                <a:ea typeface="+mn-ea"/>
                <a:cs typeface="+mn-cs"/>
              </a:rPr>
              <a:t> </a:t>
            </a:r>
          </a:p>
          <a:p>
            <a:pPr indent="-228600" algn="l">
              <a:buFont typeface="Arial" panose="020B0604020202020204" pitchFamily="34" charset="0"/>
              <a:buChar char="•"/>
            </a:pPr>
            <a:endParaRPr lang="en-US" sz="1300" b="1" kern="1200" dirty="0">
              <a:solidFill>
                <a:schemeClr val="tx1"/>
              </a:solidFill>
              <a:latin typeface="+mn-lt"/>
              <a:ea typeface="+mn-ea"/>
              <a:cs typeface="+mn-cs"/>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66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3D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rotWithShape="1">
          <a:blip r:embed="rId3">
            <a:alphaModFix/>
          </a:blip>
          <a:srcRect l="32824" r="18207" b="-2"/>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2632206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136429" y="2278173"/>
            <a:ext cx="6467867" cy="3450613"/>
          </a:xfrm>
        </p:spPr>
        <p:txBody>
          <a:bodyPr vert="horz" lIns="91440" tIns="45720" rIns="91440" bIns="45720" rtlCol="0" anchor="ctr">
            <a:noAutofit/>
          </a:bodyPr>
          <a:lstStyle/>
          <a:p>
            <a:r>
              <a:rPr lang="en-US" sz="1600" b="1" u="sng" dirty="0" err="1"/>
              <a:t>EUMSZ</a:t>
            </a:r>
            <a:r>
              <a:rPr lang="en-US" sz="1600" b="1" u="sng" dirty="0"/>
              <a:t> 267. </a:t>
            </a:r>
            <a:r>
              <a:rPr lang="en-US" sz="1600" b="1" u="sng" dirty="0" err="1"/>
              <a:t>cikk</a:t>
            </a:r>
            <a:r>
              <a:rPr lang="en-US" sz="1600" b="1" u="sng" dirty="0"/>
              <a:t> (</a:t>
            </a:r>
            <a:r>
              <a:rPr lang="en-US" sz="1600" b="1" u="sng" dirty="0" err="1"/>
              <a:t>az</a:t>
            </a:r>
            <a:r>
              <a:rPr lang="en-US" sz="1600" b="1" u="sng" dirty="0"/>
              <a:t> </a:t>
            </a:r>
            <a:r>
              <a:rPr lang="en-US" sz="1600" b="1" u="sng" dirty="0" err="1"/>
              <a:t>EKSz</a:t>
            </a:r>
            <a:r>
              <a:rPr lang="en-US" sz="1600" b="1" u="sng" dirty="0"/>
              <a:t>. </a:t>
            </a:r>
            <a:r>
              <a:rPr lang="en-US" sz="1600" b="1" u="sng" dirty="0" err="1"/>
              <a:t>korábbi</a:t>
            </a:r>
            <a:r>
              <a:rPr lang="en-US" sz="1600" b="1" u="sng" dirty="0"/>
              <a:t> 234. </a:t>
            </a:r>
            <a:r>
              <a:rPr lang="en-US" sz="1600" b="1" u="sng" dirty="0" err="1"/>
              <a:t>cikke</a:t>
            </a:r>
            <a:r>
              <a:rPr lang="en-US" sz="1600" b="1" u="sng" dirty="0"/>
              <a:t>) </a:t>
            </a:r>
          </a:p>
          <a:p>
            <a:pPr algn="just"/>
            <a:r>
              <a:rPr lang="en-US" sz="1600" b="1" dirty="0"/>
              <a:t>Az </a:t>
            </a:r>
            <a:r>
              <a:rPr lang="en-US" sz="1600" b="1" dirty="0" err="1"/>
              <a:t>Európai</a:t>
            </a:r>
            <a:r>
              <a:rPr lang="en-US" sz="1600" b="1" dirty="0"/>
              <a:t> </a:t>
            </a:r>
            <a:r>
              <a:rPr lang="en-US" sz="1600" b="1" dirty="0" err="1"/>
              <a:t>Unió</a:t>
            </a:r>
            <a:r>
              <a:rPr lang="en-US" sz="1600" b="1" dirty="0"/>
              <a:t> </a:t>
            </a:r>
            <a:r>
              <a:rPr lang="en-US" sz="1600" b="1" dirty="0" err="1"/>
              <a:t>Bírósága</a:t>
            </a:r>
            <a:r>
              <a:rPr lang="en-US" sz="1600" b="1" dirty="0"/>
              <a:t> </a:t>
            </a:r>
            <a:r>
              <a:rPr lang="en-US" sz="1600" b="1" dirty="0" err="1"/>
              <a:t>hatáskörrel</a:t>
            </a:r>
            <a:r>
              <a:rPr lang="en-US" sz="1600" b="1" dirty="0"/>
              <a:t> </a:t>
            </a:r>
            <a:r>
              <a:rPr lang="en-US" sz="1600" b="1" dirty="0" err="1"/>
              <a:t>rendelkezik</a:t>
            </a:r>
            <a:r>
              <a:rPr lang="en-US" sz="1600" b="1" dirty="0"/>
              <a:t> </a:t>
            </a:r>
            <a:r>
              <a:rPr lang="en-US" sz="1600" b="1" dirty="0" err="1"/>
              <a:t>előzetes</a:t>
            </a:r>
            <a:r>
              <a:rPr lang="en-US" sz="1600" b="1" dirty="0"/>
              <a:t> </a:t>
            </a:r>
            <a:r>
              <a:rPr lang="en-US" sz="1600" b="1" dirty="0" err="1"/>
              <a:t>döntés</a:t>
            </a:r>
            <a:r>
              <a:rPr lang="en-US" sz="1600" b="1" dirty="0"/>
              <a:t> </a:t>
            </a:r>
            <a:r>
              <a:rPr lang="en-US" sz="1600" b="1" dirty="0" err="1"/>
              <a:t>meghozatalára</a:t>
            </a:r>
            <a:r>
              <a:rPr lang="en-US" sz="1600" b="1" dirty="0"/>
              <a:t> a </a:t>
            </a:r>
            <a:r>
              <a:rPr lang="en-US" sz="1600" b="1" dirty="0" err="1"/>
              <a:t>következő</a:t>
            </a:r>
            <a:r>
              <a:rPr lang="en-US" sz="1600" b="1" dirty="0"/>
              <a:t> </a:t>
            </a:r>
            <a:r>
              <a:rPr lang="en-US" sz="1600" b="1" dirty="0" err="1"/>
              <a:t>kérdésekben</a:t>
            </a:r>
            <a:r>
              <a:rPr lang="en-US" sz="1600" b="1" dirty="0"/>
              <a:t>:</a:t>
            </a:r>
          </a:p>
          <a:p>
            <a:pPr algn="just"/>
            <a:r>
              <a:rPr lang="en-US" sz="1600" b="1" dirty="0"/>
              <a:t>a) a </a:t>
            </a:r>
            <a:r>
              <a:rPr lang="en-US" sz="1600" b="1" dirty="0" err="1"/>
              <a:t>Szerződések</a:t>
            </a:r>
            <a:r>
              <a:rPr lang="en-US" sz="1600" b="1" dirty="0"/>
              <a:t> </a:t>
            </a:r>
            <a:r>
              <a:rPr lang="en-US" sz="1600" b="1" dirty="0" err="1"/>
              <a:t>értelmezése</a:t>
            </a:r>
            <a:r>
              <a:rPr lang="en-US" sz="1600" b="1" dirty="0"/>
              <a:t>;</a:t>
            </a:r>
          </a:p>
          <a:p>
            <a:pPr algn="just"/>
            <a:r>
              <a:rPr lang="en-US" sz="1600" b="1" dirty="0"/>
              <a:t>b) </a:t>
            </a:r>
            <a:r>
              <a:rPr lang="en-US" sz="1600" b="1" dirty="0" err="1"/>
              <a:t>az</a:t>
            </a:r>
            <a:r>
              <a:rPr lang="en-US" sz="1600" b="1" dirty="0"/>
              <a:t> </a:t>
            </a:r>
            <a:r>
              <a:rPr lang="en-US" sz="1600" b="1" dirty="0" err="1"/>
              <a:t>uniós</a:t>
            </a:r>
            <a:r>
              <a:rPr lang="en-US" sz="1600" b="1" dirty="0"/>
              <a:t> </a:t>
            </a:r>
            <a:r>
              <a:rPr lang="en-US" sz="1600" b="1" dirty="0" err="1"/>
              <a:t>intézmények</a:t>
            </a:r>
            <a:r>
              <a:rPr lang="en-US" sz="1600" b="1" dirty="0"/>
              <a:t>, </a:t>
            </a:r>
            <a:r>
              <a:rPr lang="en-US" sz="1600" b="1" dirty="0" err="1"/>
              <a:t>szervek</a:t>
            </a:r>
            <a:r>
              <a:rPr lang="en-US" sz="1600" b="1" dirty="0"/>
              <a:t> </a:t>
            </a:r>
            <a:r>
              <a:rPr lang="en-US" sz="1600" b="1" dirty="0" err="1"/>
              <a:t>vagy</a:t>
            </a:r>
            <a:r>
              <a:rPr lang="en-US" sz="1600" b="1" dirty="0"/>
              <a:t> </a:t>
            </a:r>
            <a:r>
              <a:rPr lang="en-US" sz="1600" b="1" dirty="0" err="1"/>
              <a:t>hivatalok</a:t>
            </a:r>
            <a:r>
              <a:rPr lang="en-US" sz="1600" b="1" dirty="0"/>
              <a:t> </a:t>
            </a:r>
            <a:r>
              <a:rPr lang="en-US" sz="1600" b="1" dirty="0" err="1"/>
              <a:t>jogi</a:t>
            </a:r>
            <a:r>
              <a:rPr lang="en-US" sz="1600" b="1" dirty="0"/>
              <a:t> </a:t>
            </a:r>
            <a:r>
              <a:rPr lang="en-US" sz="1600" b="1" dirty="0" err="1"/>
              <a:t>aktusainak</a:t>
            </a:r>
            <a:r>
              <a:rPr lang="en-US" sz="1600" b="1" dirty="0"/>
              <a:t> </a:t>
            </a:r>
            <a:r>
              <a:rPr lang="en-US" sz="1600" b="1" dirty="0" err="1"/>
              <a:t>érvényessége</a:t>
            </a:r>
            <a:r>
              <a:rPr lang="en-US" sz="1600" b="1" dirty="0"/>
              <a:t> </a:t>
            </a:r>
            <a:r>
              <a:rPr lang="en-US" sz="1600" b="1" dirty="0" err="1"/>
              <a:t>és</a:t>
            </a:r>
            <a:r>
              <a:rPr lang="en-US" sz="1600" b="1" dirty="0"/>
              <a:t> </a:t>
            </a:r>
            <a:r>
              <a:rPr lang="en-US" sz="1600" b="1" dirty="0" err="1"/>
              <a:t>értelmezése</a:t>
            </a:r>
            <a:r>
              <a:rPr lang="en-US" sz="1600" b="1" dirty="0"/>
              <a:t>;</a:t>
            </a:r>
          </a:p>
          <a:p>
            <a:pPr algn="just"/>
            <a:r>
              <a:rPr lang="en-US" sz="1600" b="1" dirty="0"/>
              <a:t>Ha </a:t>
            </a:r>
            <a:r>
              <a:rPr lang="en-US" sz="1600" b="1" dirty="0" err="1"/>
              <a:t>egy</a:t>
            </a:r>
            <a:r>
              <a:rPr lang="en-US" sz="1600" b="1" dirty="0"/>
              <a:t> </a:t>
            </a:r>
            <a:r>
              <a:rPr lang="en-US" sz="1600" b="1" dirty="0" err="1"/>
              <a:t>tagállam</a:t>
            </a:r>
            <a:r>
              <a:rPr lang="en-US" sz="1600" b="1" dirty="0"/>
              <a:t> </a:t>
            </a:r>
            <a:r>
              <a:rPr lang="en-US" sz="1600" b="1" dirty="0" err="1"/>
              <a:t>bírósága</a:t>
            </a:r>
            <a:r>
              <a:rPr lang="en-US" sz="1600" b="1" dirty="0"/>
              <a:t> </a:t>
            </a:r>
            <a:r>
              <a:rPr lang="en-US" sz="1600" b="1" dirty="0" err="1"/>
              <a:t>előtt</a:t>
            </a:r>
            <a:r>
              <a:rPr lang="en-US" sz="1600" b="1" dirty="0"/>
              <a:t> </a:t>
            </a:r>
            <a:r>
              <a:rPr lang="en-US" sz="1600" b="1" dirty="0" err="1"/>
              <a:t>ilyen</a:t>
            </a:r>
            <a:r>
              <a:rPr lang="en-US" sz="1600" b="1" dirty="0"/>
              <a:t> </a:t>
            </a:r>
            <a:r>
              <a:rPr lang="en-US" sz="1600" b="1" dirty="0" err="1"/>
              <a:t>kérdés</a:t>
            </a:r>
            <a:r>
              <a:rPr lang="en-US" sz="1600" b="1" dirty="0"/>
              <a:t> </a:t>
            </a:r>
            <a:r>
              <a:rPr lang="en-US" sz="1600" b="1" dirty="0" err="1"/>
              <a:t>merül</a:t>
            </a:r>
            <a:r>
              <a:rPr lang="en-US" sz="1600" b="1" dirty="0"/>
              <a:t> </a:t>
            </a:r>
            <a:r>
              <a:rPr lang="en-US" sz="1600" b="1" dirty="0" err="1"/>
              <a:t>fel</a:t>
            </a:r>
            <a:r>
              <a:rPr lang="en-US" sz="1600" b="1" dirty="0"/>
              <a:t>, </a:t>
            </a:r>
            <a:r>
              <a:rPr lang="en-US" sz="1600" b="1" dirty="0" err="1"/>
              <a:t>és</a:t>
            </a:r>
            <a:r>
              <a:rPr lang="en-US" sz="1600" b="1" dirty="0"/>
              <a:t> </a:t>
            </a:r>
            <a:r>
              <a:rPr lang="en-US" sz="1600" b="1" dirty="0" err="1"/>
              <a:t>ez</a:t>
            </a:r>
            <a:r>
              <a:rPr lang="en-US" sz="1600" b="1" dirty="0"/>
              <a:t> a </a:t>
            </a:r>
            <a:r>
              <a:rPr lang="en-US" sz="1600" b="1" dirty="0" err="1"/>
              <a:t>bíróság</a:t>
            </a:r>
            <a:r>
              <a:rPr lang="en-US" sz="1600" b="1" dirty="0"/>
              <a:t> </a:t>
            </a:r>
            <a:r>
              <a:rPr lang="en-US" sz="1600" b="1" dirty="0" err="1"/>
              <a:t>úgy</a:t>
            </a:r>
            <a:r>
              <a:rPr lang="en-US" sz="1600" b="1" dirty="0"/>
              <a:t> </a:t>
            </a:r>
            <a:r>
              <a:rPr lang="en-US" sz="1600" b="1" dirty="0" err="1"/>
              <a:t>ítéli</a:t>
            </a:r>
            <a:r>
              <a:rPr lang="en-US" sz="1600" b="1" dirty="0"/>
              <a:t> meg, </a:t>
            </a:r>
            <a:r>
              <a:rPr lang="en-US" sz="1600" b="1" dirty="0" err="1"/>
              <a:t>hogy</a:t>
            </a:r>
            <a:r>
              <a:rPr lang="en-US" sz="1600" b="1" dirty="0"/>
              <a:t> </a:t>
            </a:r>
            <a:r>
              <a:rPr lang="en-US" sz="1600" b="1" dirty="0" err="1"/>
              <a:t>ítélete</a:t>
            </a:r>
            <a:r>
              <a:rPr lang="en-US" sz="1600" b="1" dirty="0"/>
              <a:t> </a:t>
            </a:r>
            <a:r>
              <a:rPr lang="en-US" sz="1600" b="1" dirty="0" err="1"/>
              <a:t>meghozatalához</a:t>
            </a:r>
            <a:r>
              <a:rPr lang="en-US" sz="1600" b="1" dirty="0"/>
              <a:t> </a:t>
            </a:r>
            <a:r>
              <a:rPr lang="en-US" sz="1600" b="1" dirty="0" err="1"/>
              <a:t>szükség</a:t>
            </a:r>
            <a:r>
              <a:rPr lang="en-US" sz="1600" b="1" dirty="0"/>
              <a:t> van a </a:t>
            </a:r>
            <a:r>
              <a:rPr lang="en-US" sz="1600" b="1" dirty="0" err="1"/>
              <a:t>kérdés</a:t>
            </a:r>
            <a:r>
              <a:rPr lang="en-US" sz="1600" b="1" dirty="0"/>
              <a:t> </a:t>
            </a:r>
            <a:r>
              <a:rPr lang="en-US" sz="1600" b="1" dirty="0" err="1"/>
              <a:t>eldöntésére</a:t>
            </a:r>
            <a:r>
              <a:rPr lang="en-US" sz="1600" b="1" dirty="0"/>
              <a:t>, </a:t>
            </a:r>
            <a:r>
              <a:rPr lang="en-US" sz="1600" b="1" dirty="0" err="1"/>
              <a:t>kérheti</a:t>
            </a:r>
            <a:r>
              <a:rPr lang="en-US" sz="1600" b="1" dirty="0"/>
              <a:t> </a:t>
            </a:r>
            <a:r>
              <a:rPr lang="en-US" sz="1600" b="1" dirty="0" err="1"/>
              <a:t>az</a:t>
            </a:r>
            <a:r>
              <a:rPr lang="en-US" sz="1600" b="1" dirty="0"/>
              <a:t> </a:t>
            </a:r>
            <a:r>
              <a:rPr lang="en-US" sz="1600" b="1" dirty="0" err="1"/>
              <a:t>Európai</a:t>
            </a:r>
            <a:r>
              <a:rPr lang="en-US" sz="1600" b="1" dirty="0"/>
              <a:t> </a:t>
            </a:r>
            <a:r>
              <a:rPr lang="en-US" sz="1600" b="1" dirty="0" err="1"/>
              <a:t>Unió</a:t>
            </a:r>
            <a:r>
              <a:rPr lang="en-US" sz="1600" b="1" dirty="0"/>
              <a:t> </a:t>
            </a:r>
            <a:r>
              <a:rPr lang="en-US" sz="1600" b="1" dirty="0" err="1"/>
              <a:t>Bíróságát</a:t>
            </a:r>
            <a:r>
              <a:rPr lang="en-US" sz="1600" b="1" dirty="0"/>
              <a:t>, </a:t>
            </a:r>
            <a:r>
              <a:rPr lang="en-US" sz="1600" b="1" dirty="0" err="1"/>
              <a:t>hogy</a:t>
            </a:r>
            <a:r>
              <a:rPr lang="en-US" sz="1600" b="1" dirty="0"/>
              <a:t> </a:t>
            </a:r>
            <a:r>
              <a:rPr lang="en-US" sz="1600" b="1" dirty="0" err="1"/>
              <a:t>hozzon</a:t>
            </a:r>
            <a:r>
              <a:rPr lang="en-US" sz="1600" b="1" dirty="0"/>
              <a:t> </a:t>
            </a:r>
            <a:r>
              <a:rPr lang="en-US" sz="1600" b="1" dirty="0" err="1"/>
              <a:t>ebben</a:t>
            </a:r>
            <a:r>
              <a:rPr lang="en-US" sz="1600" b="1" dirty="0"/>
              <a:t> a </a:t>
            </a:r>
            <a:r>
              <a:rPr lang="en-US" sz="1600" b="1" dirty="0" err="1"/>
              <a:t>kérdésben</a:t>
            </a:r>
            <a:r>
              <a:rPr lang="en-US" sz="1600" b="1" dirty="0"/>
              <a:t> </a:t>
            </a:r>
            <a:r>
              <a:rPr lang="en-US" sz="1600" b="1" dirty="0" err="1"/>
              <a:t>döntést</a:t>
            </a:r>
            <a:r>
              <a:rPr lang="en-US" sz="1600" b="1" dirty="0"/>
              <a:t>.</a:t>
            </a:r>
          </a:p>
          <a:p>
            <a:pPr algn="just"/>
            <a:r>
              <a:rPr lang="en-US" sz="1600" b="1" dirty="0"/>
              <a:t>Ha </a:t>
            </a:r>
            <a:r>
              <a:rPr lang="en-US" sz="1600" b="1" dirty="0" err="1"/>
              <a:t>egy</a:t>
            </a:r>
            <a:r>
              <a:rPr lang="en-US" sz="1600" b="1" dirty="0"/>
              <a:t> </a:t>
            </a:r>
            <a:r>
              <a:rPr lang="en-US" sz="1600" b="1" dirty="0" err="1"/>
              <a:t>tagállam</a:t>
            </a:r>
            <a:r>
              <a:rPr lang="en-US" sz="1600" b="1" dirty="0"/>
              <a:t> </a:t>
            </a:r>
            <a:r>
              <a:rPr lang="en-US" sz="1600" b="1" dirty="0" err="1"/>
              <a:t>olyan</a:t>
            </a:r>
            <a:r>
              <a:rPr lang="en-US" sz="1600" b="1" dirty="0"/>
              <a:t> </a:t>
            </a:r>
            <a:r>
              <a:rPr lang="en-US" sz="1600" b="1" dirty="0" err="1"/>
              <a:t>bírósága</a:t>
            </a:r>
            <a:r>
              <a:rPr lang="en-US" sz="1600" b="1" dirty="0"/>
              <a:t> </a:t>
            </a:r>
            <a:r>
              <a:rPr lang="en-US" sz="1600" b="1" dirty="0" err="1"/>
              <a:t>előtt</a:t>
            </a:r>
            <a:r>
              <a:rPr lang="en-US" sz="1600" b="1" dirty="0"/>
              <a:t> </a:t>
            </a:r>
            <a:r>
              <a:rPr lang="en-US" sz="1600" b="1" dirty="0" err="1"/>
              <a:t>folyamatban</a:t>
            </a:r>
            <a:r>
              <a:rPr lang="en-US" sz="1600" b="1" dirty="0"/>
              <a:t> </a:t>
            </a:r>
            <a:r>
              <a:rPr lang="en-US" sz="1600" b="1" dirty="0" err="1"/>
              <a:t>lévő</a:t>
            </a:r>
            <a:r>
              <a:rPr lang="en-US" sz="1600" b="1" dirty="0"/>
              <a:t> </a:t>
            </a:r>
            <a:r>
              <a:rPr lang="en-US" sz="1600" b="1" dirty="0" err="1"/>
              <a:t>ügyben</a:t>
            </a:r>
            <a:r>
              <a:rPr lang="en-US" sz="1600" b="1" dirty="0"/>
              <a:t> </a:t>
            </a:r>
            <a:r>
              <a:rPr lang="en-US" sz="1600" b="1" dirty="0" err="1"/>
              <a:t>merül</a:t>
            </a:r>
            <a:r>
              <a:rPr lang="en-US" sz="1600" b="1" dirty="0"/>
              <a:t> </a:t>
            </a:r>
            <a:r>
              <a:rPr lang="en-US" sz="1600" b="1" dirty="0" err="1"/>
              <a:t>fel</a:t>
            </a:r>
            <a:r>
              <a:rPr lang="en-US" sz="1600" b="1" dirty="0"/>
              <a:t> </a:t>
            </a:r>
            <a:r>
              <a:rPr lang="en-US" sz="1600" b="1" dirty="0" err="1"/>
              <a:t>ilyen</a:t>
            </a:r>
            <a:r>
              <a:rPr lang="en-US" sz="1600" b="1" dirty="0"/>
              <a:t> </a:t>
            </a:r>
            <a:r>
              <a:rPr lang="en-US" sz="1600" b="1" dirty="0" err="1"/>
              <a:t>kérdés</a:t>
            </a:r>
            <a:r>
              <a:rPr lang="en-US" sz="1600" b="1" dirty="0"/>
              <a:t>, </a:t>
            </a:r>
            <a:r>
              <a:rPr lang="en-US" sz="1600" b="1" dirty="0" err="1"/>
              <a:t>amelynek</a:t>
            </a:r>
            <a:r>
              <a:rPr lang="en-US" sz="1600" b="1" dirty="0"/>
              <a:t> </a:t>
            </a:r>
            <a:r>
              <a:rPr lang="en-US" sz="1600" b="1" dirty="0" err="1"/>
              <a:t>határozatai</a:t>
            </a:r>
            <a:r>
              <a:rPr lang="en-US" sz="1600" b="1" dirty="0"/>
              <a:t> </a:t>
            </a:r>
            <a:r>
              <a:rPr lang="en-US" sz="1600" b="1" dirty="0" err="1"/>
              <a:t>ellen</a:t>
            </a:r>
            <a:r>
              <a:rPr lang="en-US" sz="1600" b="1" dirty="0"/>
              <a:t> a </a:t>
            </a:r>
            <a:r>
              <a:rPr lang="en-US" sz="1600" b="1" dirty="0" err="1"/>
              <a:t>nemzeti</a:t>
            </a:r>
            <a:r>
              <a:rPr lang="en-US" sz="1600" b="1" dirty="0"/>
              <a:t> jog </a:t>
            </a:r>
            <a:r>
              <a:rPr lang="en-US" sz="1600" b="1" dirty="0" err="1"/>
              <a:t>értelmében</a:t>
            </a:r>
            <a:r>
              <a:rPr lang="en-US" sz="1600" b="1" dirty="0"/>
              <a:t> </a:t>
            </a:r>
            <a:r>
              <a:rPr lang="en-US" sz="1600" b="1" dirty="0" err="1"/>
              <a:t>nincs</a:t>
            </a:r>
            <a:r>
              <a:rPr lang="en-US" sz="1600" b="1" dirty="0"/>
              <a:t> </a:t>
            </a:r>
            <a:r>
              <a:rPr lang="en-US" sz="1600" b="1" dirty="0" err="1"/>
              <a:t>jogorvoslati</a:t>
            </a:r>
            <a:r>
              <a:rPr lang="en-US" sz="1600" b="1" dirty="0"/>
              <a:t> </a:t>
            </a:r>
            <a:r>
              <a:rPr lang="en-US" sz="1600" b="1" dirty="0" err="1"/>
              <a:t>lehetőség</a:t>
            </a:r>
            <a:r>
              <a:rPr lang="en-US" sz="1600" b="1" dirty="0"/>
              <a:t>, e </a:t>
            </a:r>
            <a:r>
              <a:rPr lang="en-US" sz="1600" b="1" dirty="0" err="1"/>
              <a:t>bíróság</a:t>
            </a:r>
            <a:r>
              <a:rPr lang="en-US" sz="1600" b="1" dirty="0"/>
              <a:t> </a:t>
            </a:r>
            <a:r>
              <a:rPr lang="en-US" sz="1600" b="1" dirty="0" err="1"/>
              <a:t>köteles</a:t>
            </a:r>
            <a:r>
              <a:rPr lang="en-US" sz="1600" b="1" dirty="0"/>
              <a:t> </a:t>
            </a:r>
            <a:r>
              <a:rPr lang="en-US" sz="1600" b="1" dirty="0" err="1"/>
              <a:t>az</a:t>
            </a:r>
            <a:r>
              <a:rPr lang="en-US" sz="1600" b="1" dirty="0"/>
              <a:t> </a:t>
            </a:r>
            <a:r>
              <a:rPr lang="en-US" sz="1600" b="1" dirty="0" err="1"/>
              <a:t>Európai</a:t>
            </a:r>
            <a:r>
              <a:rPr lang="en-US" sz="1600" b="1" dirty="0"/>
              <a:t> </a:t>
            </a:r>
            <a:r>
              <a:rPr lang="en-US" sz="1600" b="1" dirty="0" err="1"/>
              <a:t>Unió</a:t>
            </a:r>
            <a:r>
              <a:rPr lang="en-US" sz="1600" b="1" dirty="0"/>
              <a:t> </a:t>
            </a:r>
            <a:r>
              <a:rPr lang="en-US" sz="1600" b="1" dirty="0" err="1"/>
              <a:t>Bíróságához</a:t>
            </a:r>
            <a:r>
              <a:rPr lang="en-US" sz="1600" b="1" dirty="0"/>
              <a:t> </a:t>
            </a:r>
            <a:r>
              <a:rPr lang="en-US" sz="1600" b="1" dirty="0" err="1"/>
              <a:t>fordulni</a:t>
            </a:r>
            <a:r>
              <a:rPr lang="en-US" sz="1600" b="1" dirty="0"/>
              <a:t>.</a:t>
            </a:r>
          </a:p>
          <a:p>
            <a:pPr algn="just"/>
            <a:r>
              <a:rPr lang="en-US" sz="1600" b="1" dirty="0"/>
              <a:t>Ha </a:t>
            </a:r>
            <a:r>
              <a:rPr lang="en-US" sz="1600" b="1" dirty="0" err="1"/>
              <a:t>egy</a:t>
            </a:r>
            <a:r>
              <a:rPr lang="en-US" sz="1600" b="1" dirty="0"/>
              <a:t> </a:t>
            </a:r>
            <a:r>
              <a:rPr lang="en-US" sz="1600" b="1" dirty="0" err="1"/>
              <a:t>tagállami</a:t>
            </a:r>
            <a:r>
              <a:rPr lang="en-US" sz="1600" b="1" dirty="0"/>
              <a:t> </a:t>
            </a:r>
            <a:r>
              <a:rPr lang="en-US" sz="1600" b="1" dirty="0" err="1"/>
              <a:t>bíróság</a:t>
            </a:r>
            <a:r>
              <a:rPr lang="en-US" sz="1600" b="1" dirty="0"/>
              <a:t> </a:t>
            </a:r>
            <a:r>
              <a:rPr lang="en-US" sz="1600" b="1" dirty="0" err="1"/>
              <a:t>előtt</a:t>
            </a:r>
            <a:r>
              <a:rPr lang="en-US" sz="1600" b="1" dirty="0"/>
              <a:t> </a:t>
            </a:r>
            <a:r>
              <a:rPr lang="en-US" sz="1600" b="1" dirty="0" err="1"/>
              <a:t>folyamatban</a:t>
            </a:r>
            <a:r>
              <a:rPr lang="en-US" sz="1600" b="1" dirty="0"/>
              <a:t> </a:t>
            </a:r>
            <a:r>
              <a:rPr lang="en-US" sz="1600" b="1" dirty="0" err="1"/>
              <a:t>lévő</a:t>
            </a:r>
            <a:r>
              <a:rPr lang="en-US" sz="1600" b="1" dirty="0"/>
              <a:t> </a:t>
            </a:r>
            <a:r>
              <a:rPr lang="en-US" sz="1600" b="1" dirty="0" err="1"/>
              <a:t>ügyben</a:t>
            </a:r>
            <a:r>
              <a:rPr lang="en-US" sz="1600" b="1" dirty="0"/>
              <a:t> </a:t>
            </a:r>
            <a:r>
              <a:rPr lang="en-US" sz="1600" b="1" dirty="0" err="1"/>
              <a:t>olyan</a:t>
            </a:r>
            <a:r>
              <a:rPr lang="en-US" sz="1600" b="1" dirty="0"/>
              <a:t> </a:t>
            </a:r>
            <a:r>
              <a:rPr lang="en-US" sz="1600" b="1" dirty="0" err="1"/>
              <a:t>kérdés</a:t>
            </a:r>
            <a:r>
              <a:rPr lang="en-US" sz="1600" b="1" dirty="0"/>
              <a:t> </a:t>
            </a:r>
            <a:r>
              <a:rPr lang="en-US" sz="1600" b="1" dirty="0" err="1"/>
              <a:t>merül</a:t>
            </a:r>
            <a:r>
              <a:rPr lang="en-US" sz="1600" b="1" dirty="0"/>
              <a:t> </a:t>
            </a:r>
            <a:r>
              <a:rPr lang="en-US" sz="1600" b="1" dirty="0" err="1"/>
              <a:t>fel</a:t>
            </a:r>
            <a:r>
              <a:rPr lang="en-US" sz="1600" b="1" dirty="0"/>
              <a:t>, </a:t>
            </a:r>
            <a:r>
              <a:rPr lang="en-US" sz="1600" b="1" dirty="0" err="1"/>
              <a:t>amely</a:t>
            </a:r>
            <a:r>
              <a:rPr lang="en-US" sz="1600" b="1" dirty="0"/>
              <a:t> </a:t>
            </a:r>
            <a:r>
              <a:rPr lang="en-US" sz="1600" b="1" dirty="0" err="1"/>
              <a:t>valamely</a:t>
            </a:r>
            <a:r>
              <a:rPr lang="en-US" sz="1600" b="1" dirty="0"/>
              <a:t> </a:t>
            </a:r>
            <a:r>
              <a:rPr lang="en-US" sz="1600" b="1" dirty="0" err="1"/>
              <a:t>fogva</a:t>
            </a:r>
            <a:r>
              <a:rPr lang="en-US" sz="1600" b="1" dirty="0"/>
              <a:t> </a:t>
            </a:r>
            <a:r>
              <a:rPr lang="en-US" sz="1600" b="1" dirty="0" err="1"/>
              <a:t>tartott</a:t>
            </a:r>
            <a:r>
              <a:rPr lang="en-US" sz="1600" b="1" dirty="0"/>
              <a:t> </a:t>
            </a:r>
            <a:r>
              <a:rPr lang="en-US" sz="1600" b="1" dirty="0" err="1"/>
              <a:t>személyt</a:t>
            </a:r>
            <a:r>
              <a:rPr lang="en-US" sz="1600" b="1" dirty="0"/>
              <a:t> </a:t>
            </a:r>
            <a:r>
              <a:rPr lang="en-US" sz="1600" b="1" dirty="0" err="1"/>
              <a:t>érint</a:t>
            </a:r>
            <a:r>
              <a:rPr lang="en-US" sz="1600" b="1" dirty="0"/>
              <a:t>, </a:t>
            </a:r>
            <a:r>
              <a:rPr lang="en-US" sz="1600" b="1" dirty="0" err="1"/>
              <a:t>az</a:t>
            </a:r>
            <a:r>
              <a:rPr lang="en-US" sz="1600" b="1" dirty="0"/>
              <a:t> </a:t>
            </a:r>
            <a:r>
              <a:rPr lang="en-US" sz="1600" b="1" dirty="0" err="1"/>
              <a:t>Európai</a:t>
            </a:r>
            <a:r>
              <a:rPr lang="en-US" sz="1600" b="1" dirty="0"/>
              <a:t> </a:t>
            </a:r>
            <a:r>
              <a:rPr lang="en-US" sz="1600" b="1" dirty="0" err="1"/>
              <a:t>Unió</a:t>
            </a:r>
            <a:r>
              <a:rPr lang="en-US" sz="1600" b="1" dirty="0"/>
              <a:t> </a:t>
            </a:r>
            <a:r>
              <a:rPr lang="en-US" sz="1600" b="1" dirty="0" err="1"/>
              <a:t>Bírósága</a:t>
            </a:r>
            <a:r>
              <a:rPr lang="en-US" sz="1600" b="1" dirty="0"/>
              <a:t> a </a:t>
            </a:r>
            <a:r>
              <a:rPr lang="en-US" sz="1600" b="1" dirty="0" err="1"/>
              <a:t>lehető</a:t>
            </a:r>
            <a:r>
              <a:rPr lang="en-US" sz="1600" b="1" dirty="0"/>
              <a:t> </a:t>
            </a:r>
            <a:r>
              <a:rPr lang="en-US" sz="1600" b="1" dirty="0" err="1"/>
              <a:t>legrövidebb</a:t>
            </a:r>
            <a:r>
              <a:rPr lang="en-US" sz="1600" b="1" dirty="0"/>
              <a:t> </a:t>
            </a:r>
            <a:r>
              <a:rPr lang="en-US" sz="1600" b="1" dirty="0" err="1"/>
              <a:t>időn</a:t>
            </a:r>
            <a:r>
              <a:rPr lang="en-US" sz="1600" b="1" dirty="0"/>
              <a:t> </a:t>
            </a:r>
            <a:r>
              <a:rPr lang="en-US" sz="1600" b="1" dirty="0" err="1"/>
              <a:t>belül</a:t>
            </a:r>
            <a:r>
              <a:rPr lang="en-US" sz="1600" b="1" dirty="0"/>
              <a:t> </a:t>
            </a:r>
            <a:r>
              <a:rPr lang="en-US" sz="1600" b="1" dirty="0" err="1"/>
              <a:t>határoz</a:t>
            </a:r>
            <a:r>
              <a:rPr lang="en-US" sz="1600" b="1" dirty="0"/>
              <a:t>.</a:t>
            </a:r>
            <a:endParaRPr lang="en-US" sz="1600" b="1" kern="1200" dirty="0">
              <a:solidFill>
                <a:schemeClr val="tx1"/>
              </a:solidFill>
              <a:latin typeface="+mn-lt"/>
              <a:ea typeface="+mn-ea"/>
              <a:cs typeface="+mn-cs"/>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66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3D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254442" y="3071601"/>
            <a:ext cx="1462088" cy="714798"/>
          </a:xfrm>
          <a:prstGeom prst="rect">
            <a:avLst/>
          </a:prstGeom>
        </p:spPr>
      </p:pic>
    </p:spTree>
    <p:extLst>
      <p:ext uri="{BB962C8B-B14F-4D97-AF65-F5344CB8AC3E}">
        <p14:creationId xmlns:p14="http://schemas.microsoft.com/office/powerpoint/2010/main" val="576195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563591"/>
          </a:xfrm>
        </p:spPr>
        <p:txBody>
          <a:bodyPr>
            <a:normAutofit/>
          </a:bodyPr>
          <a:lstStyle/>
          <a:p>
            <a:pPr algn="l"/>
            <a:endParaRPr lang="hu-HU" sz="2000" b="1" u="sng" dirty="0"/>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337112" y="2230437"/>
            <a:ext cx="9144000" cy="3782173"/>
          </a:xfrm>
        </p:spPr>
        <p:txBody>
          <a:bodyPr>
            <a:normAutofit/>
          </a:bodyPr>
          <a:lstStyle/>
          <a:p>
            <a:pPr algn="just"/>
            <a:r>
              <a:rPr lang="hu-HU" b="1" dirty="0"/>
              <a:t>A Bíróság az EU legmagasabb szintű ítélkező testülete, </a:t>
            </a:r>
            <a:r>
              <a:rPr lang="hu-HU" b="1" dirty="0" err="1"/>
              <a:t>tagállamonként</a:t>
            </a:r>
            <a:r>
              <a:rPr lang="hu-HU" b="1" dirty="0"/>
              <a:t> egy-egy bíróból (jelenleg 28 bíróból) valamint 11 főtanácsnokból áll</a:t>
            </a:r>
            <a:r>
              <a:rPr lang="en-US" b="1" dirty="0"/>
              <a:t>. </a:t>
            </a:r>
          </a:p>
          <a:p>
            <a:pPr algn="just"/>
            <a:r>
              <a:rPr lang="hu-HU" b="1" dirty="0"/>
              <a:t>A főtanácsnokok feladata, hogy teljesen pártatlanul és függetlenül eljárva, nyilvános tárgyaláson indokolással ellátott indítványt terjesszenek elő azokban az ügyekben, amelyek esetében az Európai Unió Bíróságának alapokmánya szerint a főtanácsnok részvételére van szükség. A </a:t>
            </a:r>
            <a:r>
              <a:rPr lang="hu-HU" b="1" dirty="0" err="1"/>
              <a:t>bírák</a:t>
            </a:r>
            <a:r>
              <a:rPr lang="hu-HU" b="1" dirty="0"/>
              <a:t> a főtanácsnok indítványához nincsenek kötve, attól eltérő döntést is hozhatnak. </a:t>
            </a:r>
          </a:p>
        </p:txBody>
      </p:sp>
    </p:spTree>
    <p:extLst>
      <p:ext uri="{BB962C8B-B14F-4D97-AF65-F5344CB8AC3E}">
        <p14:creationId xmlns:p14="http://schemas.microsoft.com/office/powerpoint/2010/main" val="3954495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563591"/>
          </a:xfrm>
        </p:spPr>
        <p:txBody>
          <a:bodyPr>
            <a:normAutofit/>
          </a:bodyPr>
          <a:lstStyle/>
          <a:p>
            <a:pPr algn="l"/>
            <a:endParaRPr lang="hu-HU" sz="2000" b="1" u="sng" dirty="0"/>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337112" y="2230437"/>
            <a:ext cx="9144000" cy="3782173"/>
          </a:xfrm>
        </p:spPr>
        <p:txBody>
          <a:bodyPr>
            <a:normAutofit/>
          </a:bodyPr>
          <a:lstStyle/>
          <a:p>
            <a:pPr algn="just"/>
            <a:r>
              <a:rPr lang="hu-HU" b="1" dirty="0"/>
              <a:t>A </a:t>
            </a:r>
            <a:r>
              <a:rPr lang="hu-HU" b="1" u="sng" dirty="0"/>
              <a:t>Törvényszéket</a:t>
            </a:r>
            <a:r>
              <a:rPr lang="hu-HU" b="1" dirty="0"/>
              <a:t> – korábbi elnevezéssel Elsőfokú Bíróságot – az Egységes Európai Okmány újításai alapján, a Bíróság tehermentesítésére 1989-ben  állították fel.</a:t>
            </a:r>
            <a:endParaRPr lang="en-US" b="1" dirty="0"/>
          </a:p>
          <a:p>
            <a:pPr algn="just"/>
            <a:r>
              <a:rPr lang="hu-HU" b="1" dirty="0"/>
              <a:t>A Törvényszék három vagy öt bíróból álló tanácsokban jár el, olyan esetekben, amikor az ügy jellege megköveteli, 15 bíróból álló nagytanácsban is határozhat. Kivételes esetekben egyesbíróként eljárva vagy teljes ülésben is határozhat. A Törvényszék hivatali apparátusa a Hivatal, amelynek vezetőjét is a Törvényszék nevezi ki hatéves időtartamra.</a:t>
            </a:r>
          </a:p>
          <a:p>
            <a:pPr algn="just"/>
            <a:endParaRPr lang="hu-HU" b="1" dirty="0"/>
          </a:p>
        </p:txBody>
      </p:sp>
    </p:spTree>
    <p:extLst>
      <p:ext uri="{BB962C8B-B14F-4D97-AF65-F5344CB8AC3E}">
        <p14:creationId xmlns:p14="http://schemas.microsoft.com/office/powerpoint/2010/main" val="86693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1682</Words>
  <Application>Microsoft Office PowerPoint</Application>
  <PresentationFormat>Szélesvásznú</PresentationFormat>
  <Paragraphs>93</Paragraphs>
  <Slides>22</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22</vt:i4>
      </vt:variant>
    </vt:vector>
  </HeadingPairs>
  <TitlesOfParts>
    <vt:vector size="26" baseType="lpstr">
      <vt:lpstr>Arial</vt:lpstr>
      <vt:lpstr>Calibri</vt:lpstr>
      <vt:lpstr>Calibri Light</vt:lpstr>
      <vt:lpstr>Office Theme</vt:lpstr>
      <vt:lpstr>PowerPoint-bemutató</vt:lpstr>
      <vt:lpstr>Szirbik, EU Jogrendszere </vt:lpstr>
      <vt:lpstr>Szirbik, EU Jogrendszere </vt:lpstr>
      <vt:lpstr>PowerPoint-bemutató</vt:lpstr>
      <vt:lpstr>  “Perelhetnek a devizahitelesek az Európai Bíróság döntése szerint”  Feladat: milyen magyar illetve egyetemi hallgatók vonatkozású ügyeket találnak a sajtóban?</vt:lpstr>
      <vt:lpstr>PowerPoint-bemutató</vt:lpstr>
      <vt:lpstr>PowerPoint-bemutató</vt:lpstr>
      <vt:lpstr>PowerPoint-bemutató</vt:lpstr>
      <vt:lpstr>PowerPoint-bemutató</vt:lpstr>
      <vt:lpstr>EuB statisztikák</vt:lpstr>
      <vt:lpstr>Az EuB esetjoga a nemzeti jog és azEurópai jog közötti viszony tekintetében </vt:lpstr>
      <vt:lpstr> </vt:lpstr>
      <vt:lpstr> </vt:lpstr>
      <vt:lpstr> </vt:lpstr>
      <vt:lpstr> </vt:lpstr>
      <vt:lpstr>PowerPoint-bemutató</vt:lpstr>
      <vt:lpstr>Szirbik, EU Intézményrendszere II – Európai jog egyes elvei </vt:lpstr>
      <vt:lpstr>Szirbik, EU Intézményrendszere II – Európai jog egyes elvei </vt:lpstr>
      <vt:lpstr>Szirbik, EU Intézményrendszere II – Európai jog egyes elvei </vt:lpstr>
      <vt:lpstr>Szirbik, EU Intézményrendszere II – Európai jog egyes elvei </vt:lpstr>
      <vt:lpstr>Szirbik, EU Intézményrendszere II – Európai jog egyes elvei </vt:lpstr>
      <vt:lpstr>Köszönöm a figyelmüket!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Szirbik Miklos</dc:creator>
  <cp:lastModifiedBy>Tanterem</cp:lastModifiedBy>
  <cp:revision>6</cp:revision>
  <dcterms:created xsi:type="dcterms:W3CDTF">2019-10-21T06:14:10Z</dcterms:created>
  <dcterms:modified xsi:type="dcterms:W3CDTF">2019-11-11T10:33:21Z</dcterms:modified>
</cp:coreProperties>
</file>